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type="screen16x9"/>
  <p:notesSz cx="5143500" cy="9144000"/>
  <p:embeddedFontLst>
    <p:embeddedFont>
      <p:font typeface="OPPOSans-B" panose="02010601030101010101" pitchFamily="2" charset="-122"/>
      <p:regular r:id="rId25"/>
    </p:embeddedFont>
    <p:embeddedFont>
      <p:font typeface="OPPOSans-R" panose="02010601030101010101" pitchFamily="2" charset="-122"/>
      <p:regular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  <Relationship Id="rId25" Target="fonts/font1.fntdata" Type="http://schemas.openxmlformats.org/officeDocument/2006/relationships/font"/>  <Relationship Id="rId26" Target="fonts/font2.fntdata" Type="http://schemas.openxmlformats.org/officeDocument/2006/relationships/font"/>  <Relationship Id="rId27" Target="presProps.xml" Type="http://schemas.openxmlformats.org/officeDocument/2006/relationships/presProps"/>  <Relationship Id="rId28" Target="viewProps.xml" Type="http://schemas.openxmlformats.org/officeDocument/2006/relationships/viewProps"/>  <Relationship Id="rId29" Target="theme/theme1.xml" Type="http://schemas.openxmlformats.org/officeDocument/2006/relationships/theme"/>  <Relationship Id="rId30"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7.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1" Type="http://schemas.openxmlformats.org/officeDocument/2006/relationships/image" Target="../media/image85.png"/><Relationship Id="rId1102" Type="http://schemas.openxmlformats.org/officeDocument/2006/relationships/image" Target="../media/image21.png"/><Relationship Id="rId1103" Type="http://schemas.openxmlformats.org/officeDocument/2006/relationships/image" Target="../media/image11.jpeg"/><Relationship Id="rId1104" Type="http://schemas.openxmlformats.org/officeDocument/2006/relationships/image" Target="../media/image8.jpeg"/><Relationship Id="rId1105" Type="http://schemas.openxmlformats.org/officeDocument/2006/relationships/image" Target="../media/image9.jpeg"/><Relationship Id="rId1106" Type="http://schemas.openxmlformats.org/officeDocument/2006/relationships/image" Target="../media/image10.png"/><Relationship Id="rId11011" Type="http://schemas.openxmlformats.org/officeDocument/2006/relationships/image" Target="../media/image35.png"/><Relationship Id="rId11012" Type="http://schemas.openxmlformats.org/officeDocument/2006/relationships/image" Target="../media/image34.png"/><Relationship Id="rId11013" Type="http://schemas.openxmlformats.org/officeDocument/2006/relationships/image" Target="../media/image32.png"/><Relationship Id="rId11014" Type="http://schemas.openxmlformats.org/officeDocument/2006/relationships/image" Target="../media/image33.png"/><Relationship Id="rId11022" Type="http://schemas.openxmlformats.org/officeDocument/2006/relationships/image" Target="../media/image35.png"/><Relationship Id="rId11023" Type="http://schemas.openxmlformats.org/officeDocument/2006/relationships/image" Target="../media/image34.png"/><Relationship Id="rId11024" Type="http://schemas.openxmlformats.org/officeDocument/2006/relationships/image" Target="../media/image32.png"/><Relationship Id="rId11025" Type="http://schemas.openxmlformats.org/officeDocument/2006/relationships/image" Target="../media/image33.png"/><Relationship Id="rId11030" Type="http://schemas.openxmlformats.org/officeDocument/2006/relationships/image" Target="../media/image35.png"/><Relationship Id="rId11031" Type="http://schemas.openxmlformats.org/officeDocument/2006/relationships/image" Target="../media/image34.png"/><Relationship Id="rId11032" Type="http://schemas.openxmlformats.org/officeDocument/2006/relationships/image" Target="../media/image32.png"/><Relationship Id="rId11033" Type="http://schemas.openxmlformats.org/officeDocument/2006/relationships/image" Target="../media/image33.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36.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1" Type="http://schemas.openxmlformats.org/officeDocument/2006/relationships/image" Target="../media/image37.png"/><Relationship Id="rId1302" Type="http://schemas.openxmlformats.org/officeDocument/2006/relationships/image" Target="../media/image47.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1" Type="http://schemas.openxmlformats.org/officeDocument/2006/relationships/image" Target="../media/image43.png"/><Relationship Id="rId14012" Type="http://schemas.openxmlformats.org/officeDocument/2006/relationships/image" Target="../media/image47.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1" Type="http://schemas.openxmlformats.org/officeDocument/2006/relationships/image" Target="../media/image44.png"/><Relationship Id="rId15011" Type="http://schemas.openxmlformats.org/officeDocument/2006/relationships/image" Target="../media/image45.png"/><Relationship Id="rId15012" Type="http://schemas.openxmlformats.org/officeDocument/2006/relationships/image" Target="../media/image47.png"/><Relationship Id="rId15016" Type="http://schemas.openxmlformats.org/officeDocument/2006/relationships/image" Target="../media/image63.png"/><Relationship Id="rId15018" Type="http://schemas.openxmlformats.org/officeDocument/2006/relationships/image" Target="../media/image75.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1" Type="http://schemas.openxmlformats.org/officeDocument/2006/relationships/image" Target="../media/image46.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 Type="http://schemas.openxmlformats.org/officeDocument/2006/relationships/image" Target="../media/image51.png"/><Relationship Id="rId1702" Type="http://schemas.openxmlformats.org/officeDocument/2006/relationships/image" Target="../media/image49.png"/><Relationship Id="rId17017" Type="http://schemas.openxmlformats.org/officeDocument/2006/relationships/image" Target="../media/image77.png"/><Relationship Id="rId17018" Type="http://schemas.openxmlformats.org/officeDocument/2006/relationships/image" Target="../media/image50.png"/><Relationship Id="rId17019" Type="http://schemas.openxmlformats.org/officeDocument/2006/relationships/image" Target="../media/image81.png"/><Relationship Id="rId17020" Type="http://schemas.openxmlformats.org/officeDocument/2006/relationships/image" Target="../media/image48.png"/><Relationship Id="rId17021" Type="http://schemas.openxmlformats.org/officeDocument/2006/relationships/image" Target="../media/image52.png"/><Relationship Id="rId17022" Type="http://schemas.openxmlformats.org/officeDocument/2006/relationships/image" Target="../media/image53.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1" Type="http://schemas.openxmlformats.org/officeDocument/2006/relationships/image" Target="../media/image80.png"/></Relationships>
</file>

<file path=ppt/slides/_rels/slide19.xml.rels><?xml version="1.0" encoding="UTF-8" standalone="yes"?><Relationships xmlns="http://schemas.openxmlformats.org/package/2006/relationships"><Relationship Id="rId1" Target="../slideLayouts/slideLayout1.xml" Type="http://schemas.openxmlformats.org/officeDocument/2006/relationships/slideLayout"/><Relationship Id="rId1901" Type="http://schemas.openxmlformats.org/officeDocument/2006/relationships/image" Target="../media/image62.png"/><Relationship Id="rId1907" Type="http://schemas.openxmlformats.org/officeDocument/2006/relationships/image" Target="../media/image54.png"/><Relationship Id="rId1908" Type="http://schemas.openxmlformats.org/officeDocument/2006/relationships/image" Target="../media/image72.png"/><Relationship Id="rId1909" Type="http://schemas.openxmlformats.org/officeDocument/2006/relationships/image" Target="../media/image58.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38.png"/></Relationships>
</file>

<file path=ppt/slides/_rels/slide20.xml.rels><?xml version="1.0" encoding="UTF-8" standalone="yes"?><Relationships xmlns="http://schemas.openxmlformats.org/package/2006/relationships"><Relationship Id="rId1" Target="../slideLayouts/slideLayout1.xml" Type="http://schemas.openxmlformats.org/officeDocument/2006/relationships/slideLayout"/><Relationship Id="rId2001" Type="http://schemas.openxmlformats.org/officeDocument/2006/relationships/image" Target="../media/image65.png"/><Relationship Id="rId2002" Type="http://schemas.openxmlformats.org/officeDocument/2006/relationships/image" Target="../media/image55.png"/><Relationship Id="rId2005" Type="http://schemas.openxmlformats.org/officeDocument/2006/relationships/image" Target="../media/image56.png"/><Relationship Id="rId2006" Type="http://schemas.openxmlformats.org/officeDocument/2006/relationships/image" Target="../media/image59.png"/><Relationship Id="rId2007" Type="http://schemas.openxmlformats.org/officeDocument/2006/relationships/image" Target="../media/image66.png"/><Relationship Id="rId2008" Type="http://schemas.openxmlformats.org/officeDocument/2006/relationships/image" Target="../media/image57.png"/><Relationship Id="rId2009" Type="http://schemas.openxmlformats.org/officeDocument/2006/relationships/image" Target="../media/image60.png"/><Relationship Id="rId20010" Type="http://schemas.openxmlformats.org/officeDocument/2006/relationships/image" Target="../media/image83.jpeg"/><Relationship Id="rId20011" Type="http://schemas.openxmlformats.org/officeDocument/2006/relationships/image" Target="../media/image68.jpeg"/><Relationship Id="rId20012" Type="http://schemas.openxmlformats.org/officeDocument/2006/relationships/image" Target="../media/image70.jpeg"/><Relationship Id="rId20013" Type="http://schemas.openxmlformats.org/officeDocument/2006/relationships/image" Target="../media/image82.jpeg"/></Relationships>
</file>

<file path=ppt/slides/_rels/slide21.xml.rels><?xml version="1.0" encoding="UTF-8" standalone="yes"?><Relationships xmlns="http://schemas.openxmlformats.org/package/2006/relationships"><Relationship Id="rId1" Target="../slideLayouts/slideLayout1.xml" Type="http://schemas.openxmlformats.org/officeDocument/2006/relationships/slideLayout"/><Relationship Id="rId2101" Type="http://schemas.openxmlformats.org/officeDocument/2006/relationships/image" Target="../media/image74.png"/><Relationship Id="rId2102" Type="http://schemas.openxmlformats.org/officeDocument/2006/relationships/image" Target="../media/image61.png"/><Relationship Id="rId2103" Type="http://schemas.openxmlformats.org/officeDocument/2006/relationships/image" Target="../media/image71.png"/><Relationship Id="rId2104" Type="http://schemas.openxmlformats.org/officeDocument/2006/relationships/image" Target="../media/image67.png"/><Relationship Id="rId2105" Type="http://schemas.openxmlformats.org/officeDocument/2006/relationships/image" Target="../media/image73.png"/><Relationship Id="rId2106" Type="http://schemas.openxmlformats.org/officeDocument/2006/relationships/image" Target="../media/image64.png"/><Relationship Id="rId2107" Type="http://schemas.openxmlformats.org/officeDocument/2006/relationships/image" Target="../media/image84.jpeg"/><Relationship Id="rId2108" Type="http://schemas.openxmlformats.org/officeDocument/2006/relationships/image" Target="../media/image79.jpeg"/><Relationship Id="rId2109" Type="http://schemas.openxmlformats.org/officeDocument/2006/relationships/image" Target="../media/image78.jpeg"/><Relationship Id="rId21010" Type="http://schemas.openxmlformats.org/officeDocument/2006/relationships/image" Target="../media/image69.jpeg"/><Relationship Id="rId21022" Type="http://schemas.openxmlformats.org/officeDocument/2006/relationships/image" Target="../media/image55.png"/></Relationships>
</file>

<file path=ppt/slides/_rels/slide22.xml.rels><?xml version="1.0" encoding="UTF-8" standalone="yes"?><Relationships xmlns="http://schemas.openxmlformats.org/package/2006/relationships"><Relationship Id="rId1" Target="../slideLayouts/slideLayout1.xml" Type="http://schemas.openxmlformats.org/officeDocument/2006/relationships/slideLayout"/><Relationship Id="rId2201" Type="http://schemas.openxmlformats.org/officeDocument/2006/relationships/image" Target="../media/image76.png"/></Relationships>
</file>

<file path=ppt/slides/_rels/slide23.xml.rels><?xml version="1.0" encoding="UTF-8" standalone="yes"?><Relationships xmlns="http://schemas.openxmlformats.org/package/2006/relationships"><Relationship Id="rId1" Target="../slideLayouts/slideLayout1.xml" Type="http://schemas.openxmlformats.org/officeDocument/2006/relationships/slideLayout"/><Relationship Id="rId2301" Type="http://schemas.openxmlformats.org/officeDocument/2006/relationships/image" Target="../media/image1.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39.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40.png"/><Relationship Id="rId402" Type="http://schemas.openxmlformats.org/officeDocument/2006/relationships/image" Target="../media/image12.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13.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41.png"/><Relationship Id="rId602" Type="http://schemas.openxmlformats.org/officeDocument/2006/relationships/image" Target="../media/image14.png"/><Relationship Id="rId603" Type="http://schemas.openxmlformats.org/officeDocument/2006/relationships/image" Target="../media/image15.png"/><Relationship Id="rId604" Type="http://schemas.openxmlformats.org/officeDocument/2006/relationships/image" Target="../media/image16.png"/><Relationship Id="rId605" Type="http://schemas.openxmlformats.org/officeDocument/2006/relationships/image" Target="../media/image17.png"/><Relationship Id="rId606" Type="http://schemas.openxmlformats.org/officeDocument/2006/relationships/image" Target="../media/image18.png"/><Relationship Id="rId607" Type="http://schemas.openxmlformats.org/officeDocument/2006/relationships/image" Target="../media/image19.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20.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42.png"/><Relationship Id="rId802" Type="http://schemas.openxmlformats.org/officeDocument/2006/relationships/image" Target="../media/image22.png"/><Relationship Id="rId803" Type="http://schemas.openxmlformats.org/officeDocument/2006/relationships/image" Target="../media/image23.png"/><Relationship Id="rId804" Type="http://schemas.openxmlformats.org/officeDocument/2006/relationships/image" Target="../media/image24.png"/><Relationship Id="rId805" Type="http://schemas.openxmlformats.org/officeDocument/2006/relationships/image" Target="../media/image25.png"/><Relationship Id="rId806" Type="http://schemas.openxmlformats.org/officeDocument/2006/relationships/image" Target="../media/image26.png"/><Relationship Id="rId807" Type="http://schemas.openxmlformats.org/officeDocument/2006/relationships/image" Target="../media/image27.png"/><Relationship Id="rId808" Type="http://schemas.openxmlformats.org/officeDocument/2006/relationships/image" Target="../media/image28.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29.png"/><Relationship Id="rId902" Type="http://schemas.openxmlformats.org/officeDocument/2006/relationships/image" Target="../media/image30.png"/><Relationship Id="rId903" Type="http://schemas.openxmlformats.org/officeDocument/2006/relationships/image" Target="../media/image31.png"/><Relationship Id="rId904" Type="http://schemas.openxmlformats.org/officeDocument/2006/relationships/image" Target="../media/image5.png"/><Relationship Id="rId905" Type="http://schemas.openxmlformats.org/officeDocument/2006/relationships/image" Target="../media/image2.png"/><Relationship Id="rId906" Type="http://schemas.openxmlformats.org/officeDocument/2006/relationships/image" Target="../media/image3.png"/><Relationship Id="rId907" Type="http://schemas.openxmlformats.org/officeDocument/2006/relationships/image" Target="../media/image6.png"/><Relationship Id="rId908" Type="http://schemas.openxmlformats.org/officeDocument/2006/relationships/image" Target="../media/image4.png"/><Relationship Id="rId902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D328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25400" y="4192003"/>
            <a:ext cx="24695847" cy="9587496"/>
          </a:xfrm>
          <a:prstGeom prst="rect">
            <a:avLst/>
          </a:prstGeom>
        </p:spPr>
      </p:pic>
      <p:sp>
        <p:nvSpPr>
          <p:cNvPr id="102" name="Object 102"/>
          <p:cNvSpPr txBox="1"/>
          <p:nvPr/>
        </p:nvSpPr>
        <p:spPr>
          <a:xfrm>
            <a:off x="1918901" y="1963157"/>
            <a:ext cx="16040023" cy="4178300"/>
          </a:xfrm>
          <a:prstGeom prst="rect">
            <a:avLst/>
          </a:prstGeom>
        </p:spPr>
        <p:txBody>
          <a:bodyPr vert="horz" anchor="t" rtlCol="0" anchorCtr="0">
            <a:noAutofit/>
          </a:bodyPr>
          <a:lstStyle/>
          <a:p>
            <a:pPr algn="l">
              <a:lnSpc>
                <a:spcPct val="125000"/>
              </a:lnSpc>
            </a:pPr>
            <a:r>
              <a:rPr sz="10590" i="0" b="0" dirty="0" smtClean="0" lang="zh-CN">
                <a:solidFill>
                  <a:srgbClr val="FFFFFF"/>
                </a:solidFill>
                <a:latin typeface="OPPOSans-B"/>
                <a:ea typeface="OPPOSans-B"/>
              </a:rPr>
              <a:t>OKR—</a:t>
            </a:r>
            <a:endParaRPr lang="zh-CN" altLang="en-US" sz="10590"/>
          </a:p>
          <a:p>
            <a:pPr algn="l">
              <a:lnSpc>
                <a:spcPct val="125000"/>
              </a:lnSpc>
            </a:pPr>
            <a:r>
              <a:rPr sz="10590" i="0" b="0" dirty="0" smtClean="0" lang="zh-CN">
                <a:solidFill>
                  <a:srgbClr val="FFFFFF"/>
                </a:solidFill>
                <a:latin typeface="OPPOSans-B"/>
                <a:ea typeface="OPPOSans-B"/>
              </a:rPr>
              <a:t>目标关键结果工作法</a:t>
            </a:r>
            <a:endParaRPr lang="zh-CN" altLang="en-US"/>
          </a:p>
        </p:txBody>
      </p:sp>
      <p:sp>
        <p:nvSpPr>
          <p:cNvPr id="103" name="Object 103"/>
          <p:cNvSpPr txBox="1"/>
          <p:nvPr/>
        </p:nvSpPr>
        <p:spPr>
          <a:xfrm>
            <a:off x="2019300" y="6338570"/>
            <a:ext cx="15113000" cy="558800"/>
          </a:xfrm>
          <a:prstGeom prst="rect">
            <a:avLst/>
          </a:prstGeom>
        </p:spPr>
        <p:txBody>
          <a:bodyPr vert="horz" anchor="t" rtlCol="0" anchorCtr="0">
            <a:noAutofit/>
          </a:bodyPr>
          <a:lstStyle/>
          <a:p>
            <a:pPr algn="l">
              <a:lnSpc>
                <a:spcPct val="100000"/>
              </a:lnSpc>
            </a:pPr>
            <a:r>
              <a:rPr sz="3600" i="0" b="0" dirty="0" smtClean="0" lang="zh-CN">
                <a:solidFill>
                  <a:srgbClr val="FFFFFF"/>
                </a:solidFill>
                <a:latin typeface="OPPOSans-R"/>
                <a:ea typeface="OPPOSans-R"/>
              </a:rPr>
              <a:t>Target Critical Outcome Work Method</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D328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9144000" y="7093743"/>
            <a:ext cx="6096000" cy="152400"/>
          </a:xfrm>
          <a:prstGeom prst="rect">
            <a:avLst/>
          </a:prstGeom>
        </p:spPr>
      </p:pic>
      <p:sp>
        <p:nvSpPr>
          <p:cNvPr id="1002" name="Object 1002"/>
          <p:cNvSpPr txBox="1"/>
          <p:nvPr/>
        </p:nvSpPr>
        <p:spPr>
          <a:xfrm>
            <a:off x="4984750" y="7930356"/>
            <a:ext cx="144145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评估OKR实施结果</a:t>
            </a:r>
            <a:endParaRPr lang="zh-CN" altLang="en-US"/>
          </a:p>
        </p:txBody>
      </p:sp>
      <p:sp>
        <p:nvSpPr>
          <p:cNvPr id="1003" name="Object 1003"/>
          <p:cNvSpPr txBox="1"/>
          <p:nvPr/>
        </p:nvSpPr>
        <p:spPr>
          <a:xfrm>
            <a:off x="6400800" y="4947443"/>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03</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D328F"/>
        </a:solidFill>
      </p:bgPr>
    </p:bg>
    <p:spTree>
      <p:nvGrpSpPr>
        <p:cNvPr id="1" name=""/>
        <p:cNvGrpSpPr/>
        <p:nvPr/>
      </p:nvGrpSpPr>
      <p:grpSpPr>
        <a:xfrm>
          <a:off x="0" y="0"/>
          <a:ext cx="0" cy="0"/>
          <a:chOff x="0" y="0"/>
          <a:chExt cx="0" cy="0"/>
        </a:xfrm>
      </p:grpSpPr>
      <p:pic>
        <p:nvPicPr>
          <p:cNvPr id="1101" name="image 1101"/>
          <p:cNvPicPr>
            <a:picLocks noChangeAspect="1"/>
          </p:cNvPicPr>
          <p:nvPr/>
        </p:nvPicPr>
        <p:blipFill>
          <a:blip r:embed="rId1101">
                </a:blip>
          <a:srcRect/>
          <a:stretch>
            <a:fillRect/>
          </a:stretch>
        </p:blipFill>
        <p:spPr>
          <a:xfrm rot="0" flipV="0" flipH="0">
            <a:off x="-38100" y="-38100"/>
            <a:ext cx="9182100" cy="13741833"/>
          </a:xfrm>
          <a:prstGeom prst="rect">
            <a:avLst/>
          </a:prstGeom>
        </p:spPr>
      </p:pic>
      <p:pic>
        <p:nvPicPr>
          <p:cNvPr id="1102" name="image 1102"/>
          <p:cNvPicPr>
            <a:picLocks noChangeAspect="1"/>
          </p:cNvPicPr>
          <p:nvPr/>
        </p:nvPicPr>
        <p:blipFill>
          <a:blip r:embed="rId1102">
                </a:blip>
          <a:srcRect/>
          <a:stretch>
            <a:fillRect/>
          </a:stretch>
        </p:blipFill>
        <p:spPr>
          <a:xfrm rot="0" flipV="0" flipH="0">
            <a:off x="0" y="9740900"/>
            <a:ext cx="10579100" cy="4013200"/>
          </a:xfrm>
          <a:prstGeom prst="rect">
            <a:avLst/>
          </a:prstGeom>
        </p:spPr>
      </p:pic>
      <p:pic>
        <p:nvPicPr>
          <p:cNvPr id="1103" name="image 1103"/>
          <p:cNvPicPr>
            <a:picLocks noChangeAspect="1"/>
          </p:cNvPicPr>
          <p:nvPr/>
        </p:nvPicPr>
        <p:blipFill>
          <a:blip r:embed="rId1103">
                </a:blip>
          <a:srcRect/>
          <a:stretch>
            <a:fillRect/>
          </a:stretch>
        </p:blipFill>
        <p:spPr>
          <a:xfrm rot="0" flipV="0" flipH="0">
            <a:off x="13906500" y="6019800"/>
            <a:ext cx="38100" cy="6210300"/>
          </a:xfrm>
          <a:prstGeom prst="rect">
            <a:avLst/>
          </a:prstGeom>
        </p:spPr>
      </p:pic>
      <p:pic>
        <p:nvPicPr>
          <p:cNvPr id="1104" name="image 1104"/>
          <p:cNvPicPr>
            <a:picLocks noChangeAspect="1"/>
          </p:cNvPicPr>
          <p:nvPr/>
        </p:nvPicPr>
        <p:blipFill>
          <a:blip r:embed="rId1104">
                </a:blip>
          <a:srcRect/>
          <a:stretch>
            <a:fillRect/>
          </a:stretch>
        </p:blipFill>
        <p:spPr>
          <a:xfrm rot="0" flipV="0" flipH="0">
            <a:off x="18605500" y="6019800"/>
            <a:ext cx="38100" cy="6210300"/>
          </a:xfrm>
          <a:prstGeom prst="rect">
            <a:avLst/>
          </a:prstGeom>
        </p:spPr>
      </p:pic>
      <p:pic>
        <p:nvPicPr>
          <p:cNvPr id="1105" name="image 1105"/>
          <p:cNvPicPr>
            <a:picLocks noChangeAspect="1"/>
          </p:cNvPicPr>
          <p:nvPr/>
        </p:nvPicPr>
        <p:blipFill>
          <a:blip r:embed="rId1105">
                </a:blip>
          <a:srcRect/>
          <a:stretch>
            <a:fillRect/>
          </a:stretch>
        </p:blipFill>
        <p:spPr>
          <a:xfrm rot="0" flipV="0" flipH="0">
            <a:off x="9829800" y="5397500"/>
            <a:ext cx="11938000" cy="38100"/>
          </a:xfrm>
          <a:prstGeom prst="rect">
            <a:avLst/>
          </a:prstGeom>
        </p:spPr>
      </p:pic>
      <p:pic>
        <p:nvPicPr>
          <p:cNvPr id="1106" name="image 1106"/>
          <p:cNvPicPr>
            <a:picLocks noChangeAspect="1"/>
          </p:cNvPicPr>
          <p:nvPr/>
        </p:nvPicPr>
        <p:blipFill>
          <a:blip r:embed="rId1106">
                </a:blip>
          <a:srcRect/>
          <a:stretch>
            <a:fillRect/>
          </a:stretch>
        </p:blipFill>
        <p:spPr>
          <a:xfrm rot="0" flipV="0" flipH="0">
            <a:off x="13017500" y="1193800"/>
            <a:ext cx="139700" cy="1727200"/>
          </a:xfrm>
          <a:prstGeom prst="rect">
            <a:avLst/>
          </a:prstGeom>
        </p:spPr>
      </p:pic>
      <p:sp>
        <p:nvSpPr>
          <p:cNvPr id="1107" name="Object 1107"/>
          <p:cNvSpPr txBox="1"/>
          <p:nvPr/>
        </p:nvSpPr>
        <p:spPr>
          <a:xfrm>
            <a:off x="9728200" y="844550"/>
            <a:ext cx="4660900" cy="2273300"/>
          </a:xfrm>
          <a:prstGeom prst="rect">
            <a:avLst/>
          </a:prstGeom>
        </p:spPr>
        <p:txBody>
          <a:bodyPr vert="horz" anchor="t" rtlCol="0" anchorCtr="0">
            <a:noAutofit/>
          </a:bodyPr>
          <a:lstStyle/>
          <a:p>
            <a:pPr algn="l">
              <a:lnSpc>
                <a:spcPct val="100000"/>
              </a:lnSpc>
            </a:pPr>
            <a:r>
              <a:rPr sz="14910" i="0" b="0" dirty="0" smtClean="0" lang="zh-CN">
                <a:solidFill>
                  <a:srgbClr val="EA6873"/>
                </a:solidFill>
                <a:latin typeface="OPPOSans-B"/>
                <a:ea typeface="OPPOSans-B"/>
              </a:rPr>
              <a:t>03</a:t>
            </a:r>
            <a:endParaRPr lang="zh-CN" altLang="en-US"/>
          </a:p>
        </p:txBody>
      </p:sp>
      <p:sp>
        <p:nvSpPr>
          <p:cNvPr id="1108" name="Object 1108"/>
          <p:cNvSpPr txBox="1"/>
          <p:nvPr/>
        </p:nvSpPr>
        <p:spPr>
          <a:xfrm>
            <a:off x="13843000" y="1702815"/>
            <a:ext cx="71501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评估OKR实施结果</a:t>
            </a:r>
            <a:endParaRPr lang="zh-CN" altLang="en-US"/>
          </a:p>
        </p:txBody>
      </p:sp>
      <p:sp>
        <p:nvSpPr>
          <p:cNvPr id="1109" name="Object 1109"/>
          <p:cNvSpPr txBox="1"/>
          <p:nvPr/>
        </p:nvSpPr>
        <p:spPr>
          <a:xfrm>
            <a:off x="9728200" y="4001515"/>
            <a:ext cx="96774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改进OKR后的可喜变化</a:t>
            </a:r>
            <a:endParaRPr lang="zh-CN" altLang="en-US"/>
          </a:p>
        </p:txBody>
      </p:sp>
      <p:sp>
        <p:nvSpPr>
          <p:cNvPr id="11010" name="Object 11010"/>
          <p:cNvSpPr txBox="1"/>
          <p:nvPr/>
        </p:nvSpPr>
        <p:spPr>
          <a:xfrm>
            <a:off x="22423153" y="1042415"/>
            <a:ext cx="1244600" cy="3707411"/>
          </a:xfrm>
          <a:prstGeom prst="rect">
            <a:avLst/>
          </a:prstGeom>
        </p:spPr>
        <p:txBody>
          <a:bodyPr vert="eaVert" anchor="t" rtlCol="0" anchorCtr="0">
            <a:noAutofit/>
          </a:bodyPr>
          <a:lstStyle/>
          <a:p>
            <a:pPr algn="l">
              <a:lnSpc>
                <a:spcPct val="85833"/>
              </a:lnSpc>
            </a:pPr>
            <a:r>
              <a:rPr sz="2620" i="0" b="0" dirty="0" smtClean="0" lang="zh-CN">
                <a:solidFill>
                  <a:srgbClr val="FFFFFF"/>
                </a:solidFill>
                <a:latin typeface="OPPOSans-R"/>
                <a:ea typeface="OPPOSans-R"/>
              </a:rPr>
              <a:t>—</a:t>
            </a:r>
            <a:endParaRPr lang="zh-CN" altLang="en-US" sz="2620"/>
          </a:p>
          <a:p>
            <a:pPr algn="l">
              <a:lnSpc>
                <a:spcPct val="85833"/>
              </a:lnSpc>
            </a:pPr>
            <a:r>
              <a:rPr sz="2620" i="0" b="0" dirty="0" smtClean="0" lang="zh-CN">
                <a:solidFill>
                  <a:srgbClr val="FFFFFF"/>
                </a:solidFill>
                <a:latin typeface="OPPOSans-R"/>
                <a:ea typeface="OPPOSans-R"/>
              </a:rPr>
              <a:t>Gao Ding‘ S </a:t>
            </a:r>
            <a:endParaRPr lang="zh-CN" altLang="en-US" sz="2620"/>
          </a:p>
          <a:p>
            <a:pPr algn="l">
              <a:lnSpc>
                <a:spcPct val="85833"/>
              </a:lnSpc>
            </a:pPr>
            <a:r>
              <a:rPr sz="2620" i="0" b="0" dirty="0" smtClean="0" lang="zh-CN">
                <a:solidFill>
                  <a:srgbClr val="FFFFFF"/>
                </a:solidFill>
                <a:latin typeface="OPPOSans-R"/>
                <a:ea typeface="OPPOSans-R"/>
              </a:rPr>
              <a:t>Visual Support</a:t>
            </a:r>
            <a:endParaRPr lang="zh-CN" altLang="en-US"/>
          </a:p>
        </p:txBody>
      </p:sp>
      <p:pic>
        <p:nvPicPr>
          <p:cNvPr id="11011" name="image 11011"/>
          <p:cNvPicPr>
            <a:picLocks noChangeAspect="1"/>
          </p:cNvPicPr>
          <p:nvPr/>
        </p:nvPicPr>
        <p:blipFill>
          <a:blip r:embed="rId11011">
                </a:blip>
          <a:srcRect/>
          <a:stretch>
            <a:fillRect/>
          </a:stretch>
        </p:blipFill>
        <p:spPr>
          <a:xfrm rot="0" flipV="0" flipH="0">
            <a:off x="10057563" y="7493000"/>
            <a:ext cx="254000" cy="254000"/>
          </a:xfrm>
          <a:prstGeom prst="rect">
            <a:avLst/>
          </a:prstGeom>
        </p:spPr>
      </p:pic>
      <p:pic>
        <p:nvPicPr>
          <p:cNvPr id="11012" name="image 11012"/>
          <p:cNvPicPr>
            <a:picLocks noChangeAspect="1"/>
          </p:cNvPicPr>
          <p:nvPr/>
        </p:nvPicPr>
        <p:blipFill>
          <a:blip r:embed="rId11012">
                </a:blip>
          <a:srcRect/>
          <a:stretch>
            <a:fillRect/>
          </a:stretch>
        </p:blipFill>
        <p:spPr>
          <a:xfrm rot="0" flipV="0" flipH="0">
            <a:off x="10057563" y="8597900"/>
            <a:ext cx="254000" cy="254000"/>
          </a:xfrm>
          <a:prstGeom prst="rect">
            <a:avLst/>
          </a:prstGeom>
        </p:spPr>
      </p:pic>
      <p:pic>
        <p:nvPicPr>
          <p:cNvPr id="11013" name="image 11013"/>
          <p:cNvPicPr>
            <a:picLocks noChangeAspect="1"/>
          </p:cNvPicPr>
          <p:nvPr/>
        </p:nvPicPr>
        <p:blipFill>
          <a:blip r:embed="rId11013">
                </a:blip>
          <a:srcRect/>
          <a:stretch>
            <a:fillRect/>
          </a:stretch>
        </p:blipFill>
        <p:spPr>
          <a:xfrm rot="0" flipV="0" flipH="0">
            <a:off x="10057563" y="9690100"/>
            <a:ext cx="254000" cy="254000"/>
          </a:xfrm>
          <a:prstGeom prst="rect">
            <a:avLst/>
          </a:prstGeom>
        </p:spPr>
      </p:pic>
      <p:pic>
        <p:nvPicPr>
          <p:cNvPr id="11014" name="image 11014"/>
          <p:cNvPicPr>
            <a:picLocks noChangeAspect="1"/>
          </p:cNvPicPr>
          <p:nvPr/>
        </p:nvPicPr>
        <p:blipFill>
          <a:blip r:embed="rId11014">
                </a:blip>
          <a:srcRect/>
          <a:stretch>
            <a:fillRect/>
          </a:stretch>
        </p:blipFill>
        <p:spPr>
          <a:xfrm rot="0" flipV="0" flipH="0">
            <a:off x="10057563" y="10795000"/>
            <a:ext cx="254000" cy="254000"/>
          </a:xfrm>
          <a:prstGeom prst="rect">
            <a:avLst/>
          </a:prstGeom>
        </p:spPr>
      </p:pic>
      <p:sp>
        <p:nvSpPr>
          <p:cNvPr id="11015" name="Object 11015"/>
          <p:cNvSpPr txBox="1"/>
          <p:nvPr/>
        </p:nvSpPr>
        <p:spPr>
          <a:xfrm>
            <a:off x="10463963" y="72667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16" name="Object 11016"/>
          <p:cNvSpPr txBox="1"/>
          <p:nvPr/>
        </p:nvSpPr>
        <p:spPr>
          <a:xfrm>
            <a:off x="10463963" y="83716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17" name="Object 11017"/>
          <p:cNvSpPr txBox="1"/>
          <p:nvPr/>
        </p:nvSpPr>
        <p:spPr>
          <a:xfrm>
            <a:off x="10463963" y="9463817"/>
            <a:ext cx="31496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18" name="Object 11018"/>
          <p:cNvSpPr txBox="1"/>
          <p:nvPr/>
        </p:nvSpPr>
        <p:spPr>
          <a:xfrm>
            <a:off x="10463963" y="10568717"/>
            <a:ext cx="3594936"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19" name="Object 11019"/>
          <p:cNvSpPr txBox="1"/>
          <p:nvPr/>
        </p:nvSpPr>
        <p:spPr>
          <a:xfrm>
            <a:off x="9383741" y="5994400"/>
            <a:ext cx="4283017" cy="533400"/>
          </a:xfrm>
          <a:prstGeom prst="rect">
            <a:avLst/>
          </a:prstGeom>
        </p:spPr>
        <p:txBody>
          <a:bodyPr vert="horz" anchor="t" rtlCol="0" anchorCtr="0">
            <a:noAutofit/>
          </a:bodyPr>
          <a:lstStyle/>
          <a:p>
            <a:pPr algn="ctr">
              <a:lnSpc>
                <a:spcPct val="100000"/>
              </a:lnSpc>
            </a:pPr>
            <a:r>
              <a:rPr sz="3500" i="0" b="0" dirty="0" smtClean="0" lang="zh-CN">
                <a:solidFill>
                  <a:srgbClr val="FFFFFF"/>
                </a:solidFill>
                <a:latin typeface="OPPOSans-B"/>
                <a:ea typeface="OPPOSans-B"/>
              </a:rPr>
              <a:t>季度末成果盘点 </a:t>
            </a:r>
            <a:endParaRPr lang="zh-CN" altLang="en-US"/>
          </a:p>
        </p:txBody>
      </p:sp>
      <p:sp>
        <p:nvSpPr>
          <p:cNvPr id="11020" name="Object 11020"/>
          <p:cNvSpPr txBox="1"/>
          <p:nvPr/>
        </p:nvSpPr>
        <p:spPr>
          <a:xfrm>
            <a:off x="19113500" y="5994400"/>
            <a:ext cx="3835400" cy="533400"/>
          </a:xfrm>
          <a:prstGeom prst="rect">
            <a:avLst/>
          </a:prstGeom>
        </p:spPr>
        <p:txBody>
          <a:bodyPr vert="horz" anchor="t" rtlCol="0" anchorCtr="0">
            <a:noAutofit/>
          </a:bodyPr>
          <a:lstStyle/>
          <a:p>
            <a:pPr algn="ctr">
              <a:lnSpc>
                <a:spcPct val="100000"/>
              </a:lnSpc>
            </a:pPr>
            <a:r>
              <a:rPr sz="3500" i="0" b="0" dirty="0" smtClean="0" lang="zh-CN">
                <a:solidFill>
                  <a:srgbClr val="FFFFFF"/>
                </a:solidFill>
                <a:latin typeface="OPPOSans-B"/>
                <a:ea typeface="OPPOSans-B"/>
              </a:rPr>
              <a:t>年后成果盘点 </a:t>
            </a:r>
            <a:endParaRPr lang="zh-CN" altLang="en-US"/>
          </a:p>
        </p:txBody>
      </p:sp>
      <p:sp>
        <p:nvSpPr>
          <p:cNvPr id="11021" name="Object 11021"/>
          <p:cNvSpPr txBox="1"/>
          <p:nvPr/>
        </p:nvSpPr>
        <p:spPr>
          <a:xfrm>
            <a:off x="14154188" y="5994400"/>
            <a:ext cx="4235411" cy="533400"/>
          </a:xfrm>
          <a:prstGeom prst="rect">
            <a:avLst/>
          </a:prstGeom>
        </p:spPr>
        <p:txBody>
          <a:bodyPr vert="horz" anchor="t" rtlCol="0" anchorCtr="0">
            <a:noAutofit/>
          </a:bodyPr>
          <a:lstStyle/>
          <a:p>
            <a:pPr algn="ctr">
              <a:lnSpc>
                <a:spcPct val="100000"/>
              </a:lnSpc>
            </a:pPr>
            <a:r>
              <a:rPr sz="3500" i="0" b="0" dirty="0" smtClean="0" lang="zh-CN">
                <a:solidFill>
                  <a:srgbClr val="FFFFFF"/>
                </a:solidFill>
                <a:latin typeface="OPPOSans-B"/>
                <a:ea typeface="OPPOSans-B"/>
              </a:rPr>
              <a:t>半年末成果盘点 </a:t>
            </a:r>
            <a:endParaRPr lang="zh-CN" altLang="en-US"/>
          </a:p>
        </p:txBody>
      </p:sp>
      <p:pic>
        <p:nvPicPr>
          <p:cNvPr id="11022" name="image 11022"/>
          <p:cNvPicPr>
            <a:picLocks noChangeAspect="1"/>
          </p:cNvPicPr>
          <p:nvPr/>
        </p:nvPicPr>
        <p:blipFill>
          <a:blip r:embed="rId11022">
                </a:blip>
          <a:srcRect/>
          <a:stretch>
            <a:fillRect/>
          </a:stretch>
        </p:blipFill>
        <p:spPr>
          <a:xfrm rot="0" flipV="0" flipH="0">
            <a:off x="14693063" y="7493000"/>
            <a:ext cx="254000" cy="254000"/>
          </a:xfrm>
          <a:prstGeom prst="rect">
            <a:avLst/>
          </a:prstGeom>
        </p:spPr>
      </p:pic>
      <p:pic>
        <p:nvPicPr>
          <p:cNvPr id="11023" name="image 11023"/>
          <p:cNvPicPr>
            <a:picLocks noChangeAspect="1"/>
          </p:cNvPicPr>
          <p:nvPr/>
        </p:nvPicPr>
        <p:blipFill>
          <a:blip r:embed="rId11023">
                </a:blip>
          <a:srcRect/>
          <a:stretch>
            <a:fillRect/>
          </a:stretch>
        </p:blipFill>
        <p:spPr>
          <a:xfrm rot="0" flipV="0" flipH="0">
            <a:off x="14693063" y="8597900"/>
            <a:ext cx="254000" cy="254000"/>
          </a:xfrm>
          <a:prstGeom prst="rect">
            <a:avLst/>
          </a:prstGeom>
        </p:spPr>
      </p:pic>
      <p:pic>
        <p:nvPicPr>
          <p:cNvPr id="11024" name="image 11024"/>
          <p:cNvPicPr>
            <a:picLocks noChangeAspect="1"/>
          </p:cNvPicPr>
          <p:nvPr/>
        </p:nvPicPr>
        <p:blipFill>
          <a:blip r:embed="rId11024">
                </a:blip>
          <a:srcRect/>
          <a:stretch>
            <a:fillRect/>
          </a:stretch>
        </p:blipFill>
        <p:spPr>
          <a:xfrm rot="0" flipV="0" flipH="0">
            <a:off x="14693063" y="9690100"/>
            <a:ext cx="254000" cy="254000"/>
          </a:xfrm>
          <a:prstGeom prst="rect">
            <a:avLst/>
          </a:prstGeom>
        </p:spPr>
      </p:pic>
      <p:pic>
        <p:nvPicPr>
          <p:cNvPr id="11025" name="image 11025"/>
          <p:cNvPicPr>
            <a:picLocks noChangeAspect="1"/>
          </p:cNvPicPr>
          <p:nvPr/>
        </p:nvPicPr>
        <p:blipFill>
          <a:blip r:embed="rId11025">
                </a:blip>
          <a:srcRect/>
          <a:stretch>
            <a:fillRect/>
          </a:stretch>
        </p:blipFill>
        <p:spPr>
          <a:xfrm rot="0" flipV="0" flipH="0">
            <a:off x="14693063" y="10795000"/>
            <a:ext cx="254000" cy="254000"/>
          </a:xfrm>
          <a:prstGeom prst="rect">
            <a:avLst/>
          </a:prstGeom>
        </p:spPr>
      </p:pic>
      <p:sp>
        <p:nvSpPr>
          <p:cNvPr id="11026" name="Object 11026"/>
          <p:cNvSpPr txBox="1"/>
          <p:nvPr/>
        </p:nvSpPr>
        <p:spPr>
          <a:xfrm>
            <a:off x="15099463" y="72667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27" name="Object 11027"/>
          <p:cNvSpPr txBox="1"/>
          <p:nvPr/>
        </p:nvSpPr>
        <p:spPr>
          <a:xfrm>
            <a:off x="15099463" y="83716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28" name="Object 11028"/>
          <p:cNvSpPr txBox="1"/>
          <p:nvPr/>
        </p:nvSpPr>
        <p:spPr>
          <a:xfrm>
            <a:off x="15099463" y="9463817"/>
            <a:ext cx="31496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29" name="Object 11029"/>
          <p:cNvSpPr txBox="1"/>
          <p:nvPr/>
        </p:nvSpPr>
        <p:spPr>
          <a:xfrm>
            <a:off x="15099463" y="10568717"/>
            <a:ext cx="3594936"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pic>
        <p:nvPicPr>
          <p:cNvPr id="11030" name="image 11030"/>
          <p:cNvPicPr>
            <a:picLocks noChangeAspect="1"/>
          </p:cNvPicPr>
          <p:nvPr/>
        </p:nvPicPr>
        <p:blipFill>
          <a:blip r:embed="rId11030">
                </a:blip>
          <a:srcRect/>
          <a:stretch>
            <a:fillRect/>
          </a:stretch>
        </p:blipFill>
        <p:spPr>
          <a:xfrm rot="0" flipV="0" flipH="0">
            <a:off x="19589331" y="7493000"/>
            <a:ext cx="254000" cy="254000"/>
          </a:xfrm>
          <a:prstGeom prst="rect">
            <a:avLst/>
          </a:prstGeom>
        </p:spPr>
      </p:pic>
      <p:pic>
        <p:nvPicPr>
          <p:cNvPr id="11031" name="image 11031"/>
          <p:cNvPicPr>
            <a:picLocks noChangeAspect="1"/>
          </p:cNvPicPr>
          <p:nvPr/>
        </p:nvPicPr>
        <p:blipFill>
          <a:blip r:embed="rId11031">
                </a:blip>
          <a:srcRect/>
          <a:stretch>
            <a:fillRect/>
          </a:stretch>
        </p:blipFill>
        <p:spPr>
          <a:xfrm rot="0" flipV="0" flipH="0">
            <a:off x="19589331" y="8597900"/>
            <a:ext cx="254000" cy="254000"/>
          </a:xfrm>
          <a:prstGeom prst="rect">
            <a:avLst/>
          </a:prstGeom>
        </p:spPr>
      </p:pic>
      <p:pic>
        <p:nvPicPr>
          <p:cNvPr id="11032" name="image 11032"/>
          <p:cNvPicPr>
            <a:picLocks noChangeAspect="1"/>
          </p:cNvPicPr>
          <p:nvPr/>
        </p:nvPicPr>
        <p:blipFill>
          <a:blip r:embed="rId11032">
                </a:blip>
          <a:srcRect/>
          <a:stretch>
            <a:fillRect/>
          </a:stretch>
        </p:blipFill>
        <p:spPr>
          <a:xfrm rot="0" flipV="0" flipH="0">
            <a:off x="19589331" y="9690100"/>
            <a:ext cx="254000" cy="254000"/>
          </a:xfrm>
          <a:prstGeom prst="rect">
            <a:avLst/>
          </a:prstGeom>
        </p:spPr>
      </p:pic>
      <p:pic>
        <p:nvPicPr>
          <p:cNvPr id="11033" name="image 11033"/>
          <p:cNvPicPr>
            <a:picLocks noChangeAspect="1"/>
          </p:cNvPicPr>
          <p:nvPr/>
        </p:nvPicPr>
        <p:blipFill>
          <a:blip r:embed="rId11033">
                </a:blip>
          <a:srcRect/>
          <a:stretch>
            <a:fillRect/>
          </a:stretch>
        </p:blipFill>
        <p:spPr>
          <a:xfrm rot="0" flipV="0" flipH="0">
            <a:off x="19589331" y="10795000"/>
            <a:ext cx="254000" cy="254000"/>
          </a:xfrm>
          <a:prstGeom prst="rect">
            <a:avLst/>
          </a:prstGeom>
        </p:spPr>
      </p:pic>
      <p:sp>
        <p:nvSpPr>
          <p:cNvPr id="11034" name="Object 11034"/>
          <p:cNvSpPr txBox="1"/>
          <p:nvPr/>
        </p:nvSpPr>
        <p:spPr>
          <a:xfrm>
            <a:off x="19995731" y="72667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35" name="Object 11035"/>
          <p:cNvSpPr txBox="1"/>
          <p:nvPr/>
        </p:nvSpPr>
        <p:spPr>
          <a:xfrm>
            <a:off x="19995731" y="8371617"/>
            <a:ext cx="33782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36" name="Object 11036"/>
          <p:cNvSpPr txBox="1"/>
          <p:nvPr/>
        </p:nvSpPr>
        <p:spPr>
          <a:xfrm>
            <a:off x="19995731" y="9463817"/>
            <a:ext cx="3149600"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
        <p:nvSpPr>
          <p:cNvPr id="11037" name="Object 11037"/>
          <p:cNvSpPr txBox="1"/>
          <p:nvPr/>
        </p:nvSpPr>
        <p:spPr>
          <a:xfrm>
            <a:off x="19995731" y="10568717"/>
            <a:ext cx="3594936" cy="495300"/>
          </a:xfrm>
          <a:prstGeom prst="rect">
            <a:avLst/>
          </a:prstGeom>
        </p:spPr>
        <p:txBody>
          <a:bodyPr vert="horz" anchor="t" rtlCol="0" anchorCtr="0">
            <a:noAutofit/>
          </a:bodyPr>
          <a:lstStyle/>
          <a:p>
            <a:pPr algn="l">
              <a:lnSpc>
                <a:spcPct val="100000"/>
              </a:lnSpc>
            </a:pPr>
            <a:r>
              <a:rPr sz="3270" i="0" b="0" dirty="0" smtClean="0" lang="zh-CN">
                <a:solidFill>
                  <a:srgbClr val="FFFFFF"/>
                </a:solidFill>
                <a:latin typeface="OPPOSans-R"/>
                <a:ea typeface="OPPOSans-R"/>
              </a:rPr>
              <a:t>取得的成果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D328F"/>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9144000" y="7023100"/>
            <a:ext cx="6096000" cy="152400"/>
          </a:xfrm>
          <a:prstGeom prst="rect">
            <a:avLst/>
          </a:prstGeom>
        </p:spPr>
      </p:pic>
      <p:sp>
        <p:nvSpPr>
          <p:cNvPr id="1202" name="Object 1202"/>
          <p:cNvSpPr txBox="1"/>
          <p:nvPr/>
        </p:nvSpPr>
        <p:spPr>
          <a:xfrm>
            <a:off x="6400800" y="4876800"/>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04</a:t>
            </a:r>
            <a:endParaRPr lang="zh-CN" altLang="en-US"/>
          </a:p>
        </p:txBody>
      </p:sp>
      <p:sp>
        <p:nvSpPr>
          <p:cNvPr id="1203" name="Object 1203"/>
          <p:cNvSpPr txBox="1"/>
          <p:nvPr/>
        </p:nvSpPr>
        <p:spPr>
          <a:xfrm>
            <a:off x="5594350" y="7847012"/>
            <a:ext cx="131953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影响目标达成的关键因素</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D328F"/>
        </a:solidFill>
      </p:bgPr>
    </p:bg>
    <p:spTree>
      <p:nvGrpSpPr>
        <p:cNvPr id="1" name=""/>
        <p:cNvGrpSpPr/>
        <p:nvPr/>
      </p:nvGrpSpPr>
      <p:grpSpPr>
        <a:xfrm>
          <a:off x="0" y="0"/>
          <a:ext cx="0" cy="0"/>
          <a:chOff x="0" y="0"/>
          <a:chExt cx="0" cy="0"/>
        </a:xfrm>
      </p:grpSpPr>
      <p:pic>
        <p:nvPicPr>
          <p:cNvPr id="1301" name="image 1301"/>
          <p:cNvPicPr>
            <a:picLocks noChangeAspect="1"/>
          </p:cNvPicPr>
          <p:nvPr/>
        </p:nvPicPr>
        <p:blipFill>
          <a:blip r:embed="rId1301">
                </a:blip>
          <a:srcRect t="0" b="0"/>
          <a:stretch>
            <a:fillRect/>
          </a:stretch>
        </p:blipFill>
        <p:spPr>
          <a:xfrm rot="0" flipV="0" flipH="0">
            <a:off x="-93035" y="9040616"/>
            <a:ext cx="24523552" cy="4776983"/>
          </a:xfrm>
          <a:prstGeom prst="rect">
            <a:avLst/>
          </a:prstGeom>
        </p:spPr>
      </p:pic>
      <p:pic>
        <p:nvPicPr>
          <p:cNvPr id="1302" name="image 1302"/>
          <p:cNvPicPr>
            <a:picLocks noChangeAspect="1"/>
          </p:cNvPicPr>
          <p:nvPr/>
        </p:nvPicPr>
        <p:blipFill>
          <a:blip r:embed="rId1302">
                </a:blip>
          <a:srcRect/>
          <a:stretch>
            <a:fillRect/>
          </a:stretch>
        </p:blipFill>
        <p:spPr>
          <a:xfrm rot="0" flipV="0" flipH="0">
            <a:off x="4343400" y="1104900"/>
            <a:ext cx="139700" cy="1727200"/>
          </a:xfrm>
          <a:prstGeom prst="rect">
            <a:avLst/>
          </a:prstGeom>
        </p:spPr>
      </p:pic>
      <p:sp>
        <p:nvSpPr>
          <p:cNvPr id="1303" name="Object 1303"/>
          <p:cNvSpPr txBox="1"/>
          <p:nvPr/>
        </p:nvSpPr>
        <p:spPr>
          <a:xfrm>
            <a:off x="1257300" y="71472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04</a:t>
            </a:r>
            <a:endParaRPr lang="zh-CN" altLang="en-US"/>
          </a:p>
        </p:txBody>
      </p:sp>
      <p:sp>
        <p:nvSpPr>
          <p:cNvPr id="1304" name="Object 1304"/>
          <p:cNvSpPr txBox="1"/>
          <p:nvPr/>
        </p:nvSpPr>
        <p:spPr>
          <a:xfrm>
            <a:off x="4991100" y="1571974"/>
            <a:ext cx="7251700" cy="558800"/>
          </a:xfrm>
          <a:prstGeom prst="rect">
            <a:avLst/>
          </a:prstGeom>
        </p:spPr>
        <p:txBody>
          <a:bodyPr vert="horz" anchor="t" rtlCol="0" anchorCtr="0">
            <a:noAutofit/>
          </a:bodyPr>
          <a:lstStyle/>
          <a:p>
            <a:pPr algn="l">
              <a:lnSpc>
                <a:spcPct val="100000"/>
              </a:lnSpc>
            </a:pPr>
            <a:r>
              <a:rPr sz="3670" i="0" b="0" dirty="0" smtClean="0" lang="zh-CN">
                <a:solidFill>
                  <a:srgbClr val="FFFFFF"/>
                </a:solidFill>
                <a:latin typeface="OPPOSans-R"/>
                <a:ea typeface="OPPOSans-R"/>
              </a:rPr>
              <a:t>影响目标达成的关键因素</a:t>
            </a:r>
            <a:endParaRPr lang="zh-CN" altLang="en-US"/>
          </a:p>
        </p:txBody>
      </p:sp>
      <p:sp>
        <p:nvSpPr>
          <p:cNvPr id="1305" name="Object 1305"/>
          <p:cNvSpPr txBox="1"/>
          <p:nvPr/>
        </p:nvSpPr>
        <p:spPr>
          <a:xfrm>
            <a:off x="4800600" y="4486592"/>
            <a:ext cx="14782800" cy="1054100"/>
          </a:xfrm>
          <a:prstGeom prst="rect">
            <a:avLst/>
          </a:prstGeom>
        </p:spPr>
        <p:txBody>
          <a:bodyPr vert="horz" anchor="t" rtlCol="0" anchorCtr="0">
            <a:noAutofit/>
          </a:bodyPr>
          <a:lstStyle/>
          <a:p>
            <a:pPr algn="ctr">
              <a:lnSpc>
                <a:spcPct val="100000"/>
              </a:lnSpc>
            </a:pPr>
            <a:r>
              <a:rPr sz="6900" i="0" b="0" dirty="0" smtClean="0" lang="zh-CN">
                <a:solidFill>
                  <a:srgbClr val="FFFFFF"/>
                </a:solidFill>
                <a:latin typeface="OPPOSans-B"/>
                <a:ea typeface="OPPOSans-B"/>
              </a:rPr>
              <a:t>无法达成目标的5个关键因素</a:t>
            </a:r>
            <a:endParaRPr lang="zh-CN" altLang="en-US"/>
          </a:p>
        </p:txBody>
      </p:sp>
      <p:sp>
        <p:nvSpPr>
          <p:cNvPr id="1306" name="Object 1306"/>
          <p:cNvSpPr txBox="1"/>
          <p:nvPr/>
        </p:nvSpPr>
        <p:spPr>
          <a:xfrm>
            <a:off x="5956300" y="6636780"/>
            <a:ext cx="12471400" cy="1701800"/>
          </a:xfrm>
          <a:prstGeom prst="rect">
            <a:avLst/>
          </a:prstGeom>
        </p:spPr>
        <p:txBody>
          <a:bodyPr vert="horz" anchor="t" rtlCol="0" anchorCtr="0">
            <a:noAutofit/>
          </a:bodyPr>
          <a:lstStyle/>
          <a:p>
            <a:pPr algn="ctr">
              <a:lnSpc>
                <a:spcPct val="151666"/>
              </a:lnSpc>
            </a:pPr>
            <a:r>
              <a:rPr sz="3700" i="0" b="0" dirty="0" smtClean="0" lang="zh-CN">
                <a:solidFill>
                  <a:srgbClr val="FFFFFF"/>
                </a:solidFill>
                <a:latin typeface="OPPOSans-R"/>
                <a:ea typeface="OPPOSans-R"/>
              </a:rPr>
              <a:t>产品团队制定OKR的方法</a:t>
            </a:r>
            <a:endParaRPr lang="zh-CN" altLang="en-US" sz="3700"/>
          </a:p>
          <a:p>
            <a:pPr algn="ctr">
              <a:lnSpc>
                <a:spcPct val="151666"/>
              </a:lnSpc>
            </a:pPr>
            <a:r>
              <a:rPr sz="3700" i="0" b="0" dirty="0" smtClean="0" lang="zh-CN">
                <a:solidFill>
                  <a:srgbClr val="FFFFFF"/>
                </a:solidFill>
                <a:latin typeface="OPPOSans-R"/>
                <a:ea typeface="OPPOSans-R"/>
              </a:rPr>
              <a:t>控制好“承担责任—庆祝成果”的节奏。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D328F"/>
        </a:solidFill>
      </p:bgPr>
    </p:bg>
    <p:spTree>
      <p:nvGrpSpPr>
        <p:cNvPr id="1" name=""/>
        <p:cNvGrpSpPr/>
        <p:nvPr/>
      </p:nvGrpSpPr>
      <p:grpSpPr>
        <a:xfrm>
          <a:off x="0" y="0"/>
          <a:ext cx="0" cy="0"/>
          <a:chOff x="0" y="0"/>
          <a:chExt cx="0" cy="0"/>
        </a:xfrm>
      </p:grpSpPr>
      <p:pic>
        <p:nvPicPr>
          <p:cNvPr id="1401" name="image 1401"/>
          <p:cNvPicPr>
            <a:picLocks noChangeAspect="1"/>
          </p:cNvPicPr>
          <p:nvPr/>
        </p:nvPicPr>
        <p:blipFill>
          <a:blip r:embed="rId1401">
                </a:blip>
          <a:srcRect/>
          <a:stretch>
            <a:fillRect/>
          </a:stretch>
        </p:blipFill>
        <p:spPr>
          <a:xfrm rot="0" flipV="0" flipH="0">
            <a:off x="-12699" y="0"/>
            <a:ext cx="24409400" cy="13766800"/>
          </a:xfrm>
          <a:prstGeom prst="rect">
            <a:avLst/>
          </a:prstGeom>
        </p:spPr>
      </p:pic>
      <p:sp>
        <p:nvSpPr>
          <p:cNvPr id="1402" name="Object 1402"/>
          <p:cNvSpPr txBox="1"/>
          <p:nvPr/>
        </p:nvSpPr>
        <p:spPr>
          <a:xfrm>
            <a:off x="3702634" y="4546600"/>
            <a:ext cx="4749800" cy="1066800"/>
          </a:xfrm>
          <a:prstGeom prst="rect">
            <a:avLst/>
          </a:prstGeom>
        </p:spPr>
        <p:txBody>
          <a:bodyPr vert="horz" anchor="t" rtlCol="0" anchorCtr="0">
            <a:noAutofit/>
          </a:bodyPr>
          <a:lstStyle/>
          <a:p>
            <a:pPr algn="l">
              <a:lnSpc>
                <a:spcPct val="100000"/>
              </a:lnSpc>
            </a:pPr>
            <a:r>
              <a:rPr sz="7000" i="0" b="1" spc="647" dirty="0" smtClean="0" lang="zh-CN">
                <a:solidFill>
                  <a:srgbClr val="EA6873"/>
                </a:solidFill>
                <a:latin typeface="OPPOSans-B"/>
                <a:ea typeface="OPPOSans-B"/>
              </a:rPr>
              <a:t>NO.1</a:t>
            </a:r>
            <a:endParaRPr lang="zh-CN" altLang="en-US"/>
          </a:p>
        </p:txBody>
      </p:sp>
      <p:sp>
        <p:nvSpPr>
          <p:cNvPr id="1403" name="Object 1403"/>
          <p:cNvSpPr txBox="1"/>
          <p:nvPr/>
        </p:nvSpPr>
        <p:spPr>
          <a:xfrm>
            <a:off x="10430073" y="4546600"/>
            <a:ext cx="4749800" cy="1066800"/>
          </a:xfrm>
          <a:prstGeom prst="rect">
            <a:avLst/>
          </a:prstGeom>
        </p:spPr>
        <p:txBody>
          <a:bodyPr vert="horz" anchor="t" rtlCol="0" anchorCtr="0">
            <a:noAutofit/>
          </a:bodyPr>
          <a:lstStyle/>
          <a:p>
            <a:pPr algn="l">
              <a:lnSpc>
                <a:spcPct val="100000"/>
              </a:lnSpc>
            </a:pPr>
            <a:r>
              <a:rPr sz="7000" i="0" b="1" spc="647" dirty="0" smtClean="0" lang="zh-CN">
                <a:solidFill>
                  <a:srgbClr val="EA6873"/>
                </a:solidFill>
                <a:latin typeface="OPPOSans-B"/>
                <a:ea typeface="OPPOSans-B"/>
              </a:rPr>
              <a:t>NO.2 </a:t>
            </a:r>
            <a:endParaRPr lang="zh-CN" altLang="en-US"/>
          </a:p>
        </p:txBody>
      </p:sp>
      <p:sp>
        <p:nvSpPr>
          <p:cNvPr id="1404" name="Object 1404"/>
          <p:cNvSpPr txBox="1"/>
          <p:nvPr/>
        </p:nvSpPr>
        <p:spPr>
          <a:xfrm>
            <a:off x="17152653" y="4546600"/>
            <a:ext cx="4749800" cy="1066800"/>
          </a:xfrm>
          <a:prstGeom prst="rect">
            <a:avLst/>
          </a:prstGeom>
        </p:spPr>
        <p:txBody>
          <a:bodyPr vert="horz" anchor="t" rtlCol="0" anchorCtr="0">
            <a:noAutofit/>
          </a:bodyPr>
          <a:lstStyle/>
          <a:p>
            <a:pPr algn="l">
              <a:lnSpc>
                <a:spcPct val="100000"/>
              </a:lnSpc>
            </a:pPr>
            <a:r>
              <a:rPr sz="7000" i="0" b="0" spc="647" dirty="0" smtClean="0" lang="zh-CN">
                <a:solidFill>
                  <a:srgbClr val="EA6873"/>
                </a:solidFill>
                <a:latin typeface="OPPOSans-B"/>
                <a:ea typeface="OPPOSans-B"/>
              </a:rPr>
              <a:t>NO.3</a:t>
            </a:r>
            <a:endParaRPr lang="zh-CN" altLang="en-US"/>
          </a:p>
        </p:txBody>
      </p:sp>
      <p:sp>
        <p:nvSpPr>
          <p:cNvPr id="1405" name="Object 1405"/>
          <p:cNvSpPr txBox="1"/>
          <p:nvPr/>
        </p:nvSpPr>
        <p:spPr>
          <a:xfrm>
            <a:off x="3702634" y="8141461"/>
            <a:ext cx="4749800" cy="1066800"/>
          </a:xfrm>
          <a:prstGeom prst="rect">
            <a:avLst/>
          </a:prstGeom>
        </p:spPr>
        <p:txBody>
          <a:bodyPr vert="horz" anchor="t" rtlCol="0" anchorCtr="0">
            <a:noAutofit/>
          </a:bodyPr>
          <a:lstStyle/>
          <a:p>
            <a:pPr algn="l">
              <a:lnSpc>
                <a:spcPct val="100000"/>
              </a:lnSpc>
            </a:pPr>
            <a:r>
              <a:rPr sz="7000" i="0" b="0" spc="647" dirty="0" smtClean="0" lang="zh-CN">
                <a:solidFill>
                  <a:srgbClr val="EA6873"/>
                </a:solidFill>
                <a:latin typeface="OPPOSans-B"/>
                <a:ea typeface="OPPOSans-B"/>
              </a:rPr>
              <a:t>NO.4</a:t>
            </a:r>
            <a:endParaRPr lang="zh-CN" altLang="en-US"/>
          </a:p>
        </p:txBody>
      </p:sp>
      <p:sp>
        <p:nvSpPr>
          <p:cNvPr id="1406" name="Object 1406"/>
          <p:cNvSpPr txBox="1"/>
          <p:nvPr/>
        </p:nvSpPr>
        <p:spPr>
          <a:xfrm>
            <a:off x="10430073" y="8141461"/>
            <a:ext cx="4749800" cy="1066800"/>
          </a:xfrm>
          <a:prstGeom prst="rect">
            <a:avLst/>
          </a:prstGeom>
        </p:spPr>
        <p:txBody>
          <a:bodyPr vert="horz" anchor="t" rtlCol="0" anchorCtr="0">
            <a:noAutofit/>
          </a:bodyPr>
          <a:lstStyle/>
          <a:p>
            <a:pPr algn="l">
              <a:lnSpc>
                <a:spcPct val="100000"/>
              </a:lnSpc>
            </a:pPr>
            <a:r>
              <a:rPr sz="7000" i="0" b="0" spc="647" dirty="0" smtClean="0" lang="zh-CN">
                <a:solidFill>
                  <a:srgbClr val="EA6873"/>
                </a:solidFill>
                <a:latin typeface="OPPOSans-B"/>
                <a:ea typeface="OPPOSans-B"/>
              </a:rPr>
              <a:t>NO.5</a:t>
            </a:r>
            <a:endParaRPr lang="zh-CN" altLang="en-US"/>
          </a:p>
        </p:txBody>
      </p:sp>
      <p:sp>
        <p:nvSpPr>
          <p:cNvPr id="1407" name="Object 1407"/>
          <p:cNvSpPr txBox="1"/>
          <p:nvPr/>
        </p:nvSpPr>
        <p:spPr>
          <a:xfrm>
            <a:off x="3702634" y="5786088"/>
            <a:ext cx="5953714" cy="711200"/>
          </a:xfrm>
          <a:prstGeom prst="rect">
            <a:avLst/>
          </a:prstGeom>
        </p:spPr>
        <p:txBody>
          <a:bodyPr vert="horz" anchor="t" rtlCol="0" anchorCtr="0">
            <a:noAutofit/>
          </a:bodyPr>
          <a:lstStyle/>
          <a:p>
            <a:pPr algn="l">
              <a:lnSpc>
                <a:spcPct val="125000"/>
              </a:lnSpc>
            </a:pPr>
            <a:r>
              <a:rPr sz="3700" i="0" b="0" dirty="0" smtClean="0" lang="zh-CN">
                <a:solidFill>
                  <a:srgbClr val="FFFFFF"/>
                </a:solidFill>
                <a:latin typeface="OPPOSans-R"/>
                <a:ea typeface="OPPOSans-R"/>
              </a:rPr>
              <a:t>没有给目标设置优先级</a:t>
            </a:r>
            <a:endParaRPr lang="zh-CN" altLang="en-US"/>
          </a:p>
        </p:txBody>
      </p:sp>
      <p:sp>
        <p:nvSpPr>
          <p:cNvPr id="1408" name="Object 1408"/>
          <p:cNvSpPr txBox="1"/>
          <p:nvPr/>
        </p:nvSpPr>
        <p:spPr>
          <a:xfrm>
            <a:off x="10430073" y="5786088"/>
            <a:ext cx="5802655" cy="1396999"/>
          </a:xfrm>
          <a:prstGeom prst="rect">
            <a:avLst/>
          </a:prstGeom>
        </p:spPr>
        <p:txBody>
          <a:bodyPr vert="horz" anchor="t" rtlCol="0" anchorCtr="0">
            <a:noAutofit/>
          </a:bodyPr>
          <a:lstStyle/>
          <a:p>
            <a:pPr algn="l">
              <a:lnSpc>
                <a:spcPct val="125000"/>
              </a:lnSpc>
            </a:pPr>
            <a:r>
              <a:rPr sz="3700" i="0" b="0" dirty="0" smtClean="0" lang="zh-CN">
                <a:solidFill>
                  <a:srgbClr val="FFFFFF"/>
                </a:solidFill>
                <a:latin typeface="OPPOSans-R"/>
                <a:ea typeface="OPPOSans-R"/>
              </a:rPr>
              <a:t>缺乏充分沟通</a:t>
            </a:r>
            <a:endParaRPr lang="zh-CN" altLang="en-US" sz="3700"/>
          </a:p>
          <a:p>
            <a:pPr algn="l">
              <a:lnSpc>
                <a:spcPct val="125000"/>
              </a:lnSpc>
            </a:pPr>
            <a:r>
              <a:rPr sz="3700" i="0" b="0" dirty="0" smtClean="0" lang="zh-CN">
                <a:solidFill>
                  <a:srgbClr val="FFFFFF"/>
                </a:solidFill>
                <a:latin typeface="OPPOSans-R"/>
                <a:ea typeface="OPPOSans-R"/>
              </a:rPr>
              <a:t>导致没能准确理解目标</a:t>
            </a:r>
            <a:endParaRPr lang="zh-CN" altLang="en-US"/>
          </a:p>
        </p:txBody>
      </p:sp>
      <p:sp>
        <p:nvSpPr>
          <p:cNvPr id="1409" name="Object 1409"/>
          <p:cNvSpPr txBox="1"/>
          <p:nvPr/>
        </p:nvSpPr>
        <p:spPr>
          <a:xfrm>
            <a:off x="17152653" y="5786088"/>
            <a:ext cx="5168899" cy="711200"/>
          </a:xfrm>
          <a:prstGeom prst="rect">
            <a:avLst/>
          </a:prstGeom>
        </p:spPr>
        <p:txBody>
          <a:bodyPr vert="horz" anchor="t" rtlCol="0" anchorCtr="0">
            <a:noAutofit/>
          </a:bodyPr>
          <a:lstStyle/>
          <a:p>
            <a:pPr algn="l">
              <a:lnSpc>
                <a:spcPct val="125000"/>
              </a:lnSpc>
            </a:pPr>
            <a:r>
              <a:rPr sz="3700" i="0" b="0" dirty="0" smtClean="0" lang="zh-CN">
                <a:solidFill>
                  <a:srgbClr val="FFFFFF"/>
                </a:solidFill>
                <a:latin typeface="OPPOSans-R"/>
                <a:ea typeface="OPPOSans-R"/>
              </a:rPr>
              <a:t>没有做好计划</a:t>
            </a:r>
            <a:endParaRPr lang="zh-CN" altLang="en-US"/>
          </a:p>
        </p:txBody>
      </p:sp>
      <p:sp>
        <p:nvSpPr>
          <p:cNvPr id="14010" name="Object 14010"/>
          <p:cNvSpPr txBox="1"/>
          <p:nvPr/>
        </p:nvSpPr>
        <p:spPr>
          <a:xfrm>
            <a:off x="3702634" y="9444164"/>
            <a:ext cx="5953713" cy="1396999"/>
          </a:xfrm>
          <a:prstGeom prst="rect">
            <a:avLst/>
          </a:prstGeom>
        </p:spPr>
        <p:txBody>
          <a:bodyPr vert="horz" anchor="t" rtlCol="0" anchorCtr="0">
            <a:noAutofit/>
          </a:bodyPr>
          <a:lstStyle/>
          <a:p>
            <a:pPr algn="l">
              <a:lnSpc>
                <a:spcPct val="125000"/>
              </a:lnSpc>
            </a:pPr>
            <a:r>
              <a:rPr sz="3700" i="0" b="0" dirty="0" smtClean="0" lang="zh-CN">
                <a:solidFill>
                  <a:srgbClr val="FFFFFF"/>
                </a:solidFill>
                <a:latin typeface="OPPOSans-R"/>
                <a:ea typeface="OPPOSans-R"/>
              </a:rPr>
              <a:t>没有把时间花在重要的</a:t>
            </a:r>
            <a:endParaRPr lang="zh-CN" altLang="en-US" sz="3700"/>
          </a:p>
          <a:p>
            <a:pPr algn="l">
              <a:lnSpc>
                <a:spcPct val="125000"/>
              </a:lnSpc>
            </a:pPr>
            <a:r>
              <a:rPr sz="3700" i="0" b="0" dirty="0" smtClean="0" lang="zh-CN">
                <a:solidFill>
                  <a:srgbClr val="FFFFFF"/>
                </a:solidFill>
                <a:latin typeface="OPPOSans-R"/>
                <a:ea typeface="OPPOSans-R"/>
              </a:rPr>
              <a:t>事情上</a:t>
            </a:r>
            <a:endParaRPr lang="zh-CN" altLang="en-US"/>
          </a:p>
        </p:txBody>
      </p:sp>
      <p:sp>
        <p:nvSpPr>
          <p:cNvPr id="14011" name="Object 14011"/>
          <p:cNvSpPr txBox="1"/>
          <p:nvPr/>
        </p:nvSpPr>
        <p:spPr>
          <a:xfrm>
            <a:off x="10430073" y="9431464"/>
            <a:ext cx="6108700" cy="711200"/>
          </a:xfrm>
          <a:prstGeom prst="rect">
            <a:avLst/>
          </a:prstGeom>
        </p:spPr>
        <p:txBody>
          <a:bodyPr vert="horz" anchor="t" rtlCol="0" anchorCtr="0">
            <a:noAutofit/>
          </a:bodyPr>
          <a:lstStyle/>
          <a:p>
            <a:pPr algn="l">
              <a:lnSpc>
                <a:spcPct val="125000"/>
              </a:lnSpc>
            </a:pPr>
            <a:r>
              <a:rPr sz="3700" i="0" b="0" dirty="0" smtClean="0" lang="zh-CN">
                <a:solidFill>
                  <a:srgbClr val="FFFFFF"/>
                </a:solidFill>
                <a:latin typeface="OPPOSans-R"/>
                <a:ea typeface="OPPOSans-R"/>
              </a:rPr>
              <a:t>轻易放弃</a:t>
            </a:r>
            <a:endParaRPr lang="zh-CN" altLang="en-US"/>
          </a:p>
        </p:txBody>
      </p:sp>
      <p:pic>
        <p:nvPicPr>
          <p:cNvPr id="14012" name="image 14012"/>
          <p:cNvPicPr>
            <a:picLocks noChangeAspect="1"/>
          </p:cNvPicPr>
          <p:nvPr/>
        </p:nvPicPr>
        <p:blipFill>
          <a:blip r:embed="rId14012">
                </a:blip>
          <a:srcRect/>
          <a:stretch>
            <a:fillRect/>
          </a:stretch>
        </p:blipFill>
        <p:spPr>
          <a:xfrm rot="0" flipV="0" flipH="0">
            <a:off x="4343400" y="1104900"/>
            <a:ext cx="139700" cy="1727200"/>
          </a:xfrm>
          <a:prstGeom prst="rect">
            <a:avLst/>
          </a:prstGeom>
        </p:spPr>
      </p:pic>
      <p:sp>
        <p:nvSpPr>
          <p:cNvPr id="14013" name="Object 14013"/>
          <p:cNvSpPr txBox="1"/>
          <p:nvPr/>
        </p:nvSpPr>
        <p:spPr>
          <a:xfrm>
            <a:off x="1257300" y="71472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04</a:t>
            </a:r>
            <a:endParaRPr lang="zh-CN" altLang="en-US"/>
          </a:p>
        </p:txBody>
      </p:sp>
      <p:sp>
        <p:nvSpPr>
          <p:cNvPr id="14014" name="Object 14014"/>
          <p:cNvSpPr txBox="1"/>
          <p:nvPr/>
        </p:nvSpPr>
        <p:spPr>
          <a:xfrm>
            <a:off x="4991100" y="1571974"/>
            <a:ext cx="7251700" cy="558800"/>
          </a:xfrm>
          <a:prstGeom prst="rect">
            <a:avLst/>
          </a:prstGeom>
        </p:spPr>
        <p:txBody>
          <a:bodyPr vert="horz" anchor="t" rtlCol="0" anchorCtr="0">
            <a:noAutofit/>
          </a:bodyPr>
          <a:lstStyle/>
          <a:p>
            <a:pPr algn="l">
              <a:lnSpc>
                <a:spcPct val="100000"/>
              </a:lnSpc>
            </a:pPr>
            <a:r>
              <a:rPr sz="3670" i="0" b="0" dirty="0" smtClean="0" lang="zh-CN">
                <a:solidFill>
                  <a:srgbClr val="FFFFFF"/>
                </a:solidFill>
                <a:latin typeface="OPPOSans-R"/>
                <a:ea typeface="OPPOSans-R"/>
              </a:rPr>
              <a:t>影响目标达成的关键因素</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D328F"/>
        </a:solidFill>
      </p:bgPr>
    </p:bg>
    <p:spTree>
      <p:nvGrpSpPr>
        <p:cNvPr id="1" name=""/>
        <p:cNvGrpSpPr/>
        <p:nvPr/>
      </p:nvGrpSpPr>
      <p:grpSpPr>
        <a:xfrm>
          <a:off x="0" y="0"/>
          <a:ext cx="0" cy="0"/>
          <a:chOff x="0" y="0"/>
          <a:chExt cx="0" cy="0"/>
        </a:xfrm>
      </p:grpSpPr>
      <p:pic>
        <p:nvPicPr>
          <p:cNvPr id="1501" name="image 1501"/>
          <p:cNvPicPr>
            <a:picLocks noChangeAspect="1"/>
          </p:cNvPicPr>
          <p:nvPr/>
        </p:nvPicPr>
        <p:blipFill>
          <a:blip r:embed="rId1501">
                </a:blip>
          <a:srcRect/>
          <a:stretch>
            <a:fillRect/>
          </a:stretch>
        </p:blipFill>
        <p:spPr>
          <a:xfrm rot="0" flipV="0" flipH="0">
            <a:off x="0" y="0"/>
            <a:ext cx="24498300" cy="13868400"/>
          </a:xfrm>
          <a:prstGeom prst="rect">
            <a:avLst/>
          </a:prstGeom>
        </p:spPr>
      </p:pic>
      <p:sp>
        <p:nvSpPr>
          <p:cNvPr id="1502" name="Object 1502"/>
          <p:cNvSpPr txBox="1"/>
          <p:nvPr/>
        </p:nvSpPr>
        <p:spPr>
          <a:xfrm>
            <a:off x="6934200" y="3624897"/>
            <a:ext cx="10515600" cy="965200"/>
          </a:xfrm>
          <a:prstGeom prst="rect">
            <a:avLst/>
          </a:prstGeom>
        </p:spPr>
        <p:txBody>
          <a:bodyPr vert="horz" anchor="t" rtlCol="0" anchorCtr="0">
            <a:noAutofit/>
          </a:bodyPr>
          <a:lstStyle/>
          <a:p>
            <a:pPr algn="ctr">
              <a:lnSpc>
                <a:spcPct val="100000"/>
              </a:lnSpc>
            </a:pPr>
            <a:r>
              <a:rPr sz="6300" i="0" b="0" dirty="0" smtClean="0" lang="zh-CN">
                <a:solidFill>
                  <a:srgbClr val="FFFFFF"/>
                </a:solidFill>
                <a:latin typeface="OPPOSans-B"/>
                <a:ea typeface="OPPOSans-B"/>
              </a:rPr>
              <a:t>OKR制定的基本原理</a:t>
            </a:r>
            <a:endParaRPr lang="zh-CN" altLang="en-US"/>
          </a:p>
        </p:txBody>
      </p:sp>
      <p:sp>
        <p:nvSpPr>
          <p:cNvPr id="1503" name="Object 1503"/>
          <p:cNvSpPr txBox="1"/>
          <p:nvPr/>
        </p:nvSpPr>
        <p:spPr>
          <a:xfrm>
            <a:off x="7099300" y="4877752"/>
            <a:ext cx="10185400" cy="558800"/>
          </a:xfrm>
          <a:prstGeom prst="rect">
            <a:avLst/>
          </a:prstGeom>
        </p:spPr>
        <p:txBody>
          <a:bodyPr vert="horz" anchor="t" rtlCol="0" anchorCtr="0">
            <a:noAutofit/>
          </a:bodyPr>
          <a:lstStyle/>
          <a:p>
            <a:pPr algn="ctr">
              <a:lnSpc>
                <a:spcPct val="100000"/>
              </a:lnSpc>
            </a:pPr>
            <a:r>
              <a:rPr sz="3700" i="0" b="0" dirty="0" smtClean="0" lang="zh-CN">
                <a:solidFill>
                  <a:srgbClr val="FFFFFF"/>
                </a:solidFill>
                <a:latin typeface="OPPOSans-B"/>
                <a:ea typeface="OPPOSans-B"/>
              </a:rPr>
              <a:t>设定目标遵循3个原则</a:t>
            </a:r>
            <a:endParaRPr lang="zh-CN" altLang="en-US"/>
          </a:p>
        </p:txBody>
      </p:sp>
      <p:sp>
        <p:nvSpPr>
          <p:cNvPr id="1504" name="Object 1504"/>
          <p:cNvSpPr txBox="1"/>
          <p:nvPr/>
        </p:nvSpPr>
        <p:spPr>
          <a:xfrm>
            <a:off x="2298700" y="7677903"/>
            <a:ext cx="5976033" cy="457200"/>
          </a:xfrm>
          <a:prstGeom prst="rect">
            <a:avLst/>
          </a:prstGeom>
        </p:spPr>
        <p:txBody>
          <a:bodyPr vert="horz" anchor="t" rtlCol="0" anchorCtr="0">
            <a:noAutofit/>
          </a:bodyPr>
          <a:lstStyle/>
          <a:p>
            <a:pPr algn="l">
              <a:lnSpc>
                <a:spcPct val="100000"/>
              </a:lnSpc>
            </a:pPr>
            <a:r>
              <a:rPr sz="3000" i="0" b="1" dirty="0" smtClean="0" lang="zh-CN">
                <a:solidFill>
                  <a:srgbClr val="FFFFFF"/>
                </a:solidFill>
                <a:latin typeface="OPPOSans-R"/>
                <a:ea typeface="OPPOSans-R"/>
              </a:rPr>
              <a:t>目标要明确方向并且鼓舞人心</a:t>
            </a:r>
            <a:endParaRPr lang="zh-CN" altLang="en-US"/>
          </a:p>
        </p:txBody>
      </p:sp>
      <p:sp>
        <p:nvSpPr>
          <p:cNvPr id="1505" name="Object 1505"/>
          <p:cNvSpPr txBox="1"/>
          <p:nvPr/>
        </p:nvSpPr>
        <p:spPr>
          <a:xfrm>
            <a:off x="1574800" y="8643380"/>
            <a:ext cx="6311899" cy="2667000"/>
          </a:xfrm>
          <a:prstGeom prst="rect">
            <a:avLst/>
          </a:prstGeom>
        </p:spPr>
        <p:txBody>
          <a:bodyPr vert="horz" anchor="t" rtlCol="0" anchorCtr="0">
            <a:noAutofit/>
          </a:bodyPr>
          <a:lstStyle/>
          <a:p>
            <a:pPr algn="l">
              <a:lnSpc>
                <a:spcPct val="125000"/>
              </a:lnSpc>
            </a:pPr>
            <a:r>
              <a:rPr sz="2800" i="0" b="0" dirty="0" smtClean="0" lang="zh-CN">
                <a:solidFill>
                  <a:srgbClr val="FFFFFF"/>
                </a:solidFill>
                <a:latin typeface="OPPOSans-R"/>
                <a:ea typeface="OPPOSans-R"/>
              </a:rPr>
              <a:t>好目标能让人大清早从床上兴奋地跳起来。虽然首席执行官和投资人也许只有看到3%的增长率时才会如此开心，但大多数人因为取得了进步就会感到兴奋。</a:t>
            </a:r>
            <a:endParaRPr lang="zh-CN" altLang="en-US"/>
          </a:p>
        </p:txBody>
      </p:sp>
      <p:sp>
        <p:nvSpPr>
          <p:cNvPr id="1506" name="Object 1506"/>
          <p:cNvSpPr txBox="1"/>
          <p:nvPr/>
        </p:nvSpPr>
        <p:spPr>
          <a:xfrm>
            <a:off x="8680450" y="8659294"/>
            <a:ext cx="7073900" cy="2133600"/>
          </a:xfrm>
          <a:prstGeom prst="rect">
            <a:avLst/>
          </a:prstGeom>
        </p:spPr>
        <p:txBody>
          <a:bodyPr vert="horz" anchor="t" rtlCol="0" anchorCtr="0">
            <a:noAutofit/>
          </a:bodyPr>
          <a:lstStyle/>
          <a:p>
            <a:pPr algn="l">
              <a:lnSpc>
                <a:spcPct val="125000"/>
              </a:lnSpc>
            </a:pPr>
            <a:r>
              <a:rPr sz="2800" i="0" b="0" dirty="0" smtClean="0" lang="zh-CN">
                <a:solidFill>
                  <a:srgbClr val="FFFFFF"/>
                </a:solidFill>
                <a:latin typeface="OPPOSans-R"/>
                <a:ea typeface="OPPOSans-R"/>
              </a:rPr>
              <a:t>比如，一个月或者一个季度可以完成。要让团队明确地朝目标冲刺，如果需要一年， 那么你的目标很可能是一个战略或者使命了。</a:t>
            </a:r>
            <a:endParaRPr lang="zh-CN" altLang="en-US"/>
          </a:p>
        </p:txBody>
      </p:sp>
      <p:sp>
        <p:nvSpPr>
          <p:cNvPr id="1507" name="Object 1507"/>
          <p:cNvSpPr txBox="1"/>
          <p:nvPr/>
        </p:nvSpPr>
        <p:spPr>
          <a:xfrm>
            <a:off x="16548100" y="8675207"/>
            <a:ext cx="6743700" cy="2133600"/>
          </a:xfrm>
          <a:prstGeom prst="rect">
            <a:avLst/>
          </a:prstGeom>
        </p:spPr>
        <p:txBody>
          <a:bodyPr vert="horz" anchor="t" rtlCol="0" anchorCtr="0">
            <a:noAutofit/>
          </a:bodyPr>
          <a:lstStyle/>
          <a:p>
            <a:pPr algn="l">
              <a:lnSpc>
                <a:spcPct val="125000"/>
              </a:lnSpc>
            </a:pPr>
            <a:r>
              <a:rPr sz="2800" i="0" b="0" dirty="0" smtClean="0" lang="zh-CN">
                <a:solidFill>
                  <a:srgbClr val="FFFFFF"/>
                </a:solidFill>
                <a:latin typeface="OPPOSans-R"/>
                <a:ea typeface="OPPOSans-R"/>
              </a:rPr>
              <a:t>对于创业公司来说这不是问题，但是对一些大公司，由于相互依赖的关系反而会比较吃力。不能有“这和市场没有做起来有关系”这样的借口。</a:t>
            </a:r>
            <a:endParaRPr lang="zh-CN" altLang="en-US"/>
          </a:p>
        </p:txBody>
      </p:sp>
      <p:sp>
        <p:nvSpPr>
          <p:cNvPr id="1508" name="Object 1508"/>
          <p:cNvSpPr txBox="1"/>
          <p:nvPr/>
        </p:nvSpPr>
        <p:spPr>
          <a:xfrm>
            <a:off x="1574800" y="6502400"/>
            <a:ext cx="3838917" cy="558800"/>
          </a:xfrm>
          <a:prstGeom prst="rect">
            <a:avLst/>
          </a:prstGeom>
        </p:spPr>
        <p:txBody>
          <a:bodyPr vert="horz" anchor="t" rtlCol="0" anchorCtr="0">
            <a:noAutofit/>
          </a:bodyPr>
          <a:lstStyle/>
          <a:p>
            <a:pPr algn="l">
              <a:lnSpc>
                <a:spcPct val="100000"/>
              </a:lnSpc>
            </a:pPr>
            <a:r>
              <a:rPr sz="3700" i="0" b="0" dirty="0" smtClean="0" lang="zh-CN">
                <a:solidFill>
                  <a:srgbClr val="FFFFFF"/>
                </a:solidFill>
                <a:latin typeface="OPPOSans-B"/>
                <a:ea typeface="OPPOSans-B"/>
              </a:rPr>
              <a:t>原则一：</a:t>
            </a:r>
            <a:endParaRPr lang="zh-CN" altLang="en-US"/>
          </a:p>
        </p:txBody>
      </p:sp>
      <p:sp>
        <p:nvSpPr>
          <p:cNvPr id="1509" name="Object 1509"/>
          <p:cNvSpPr txBox="1"/>
          <p:nvPr/>
        </p:nvSpPr>
        <p:spPr>
          <a:xfrm>
            <a:off x="8680450" y="6502400"/>
            <a:ext cx="3721100" cy="558800"/>
          </a:xfrm>
          <a:prstGeom prst="rect">
            <a:avLst/>
          </a:prstGeom>
        </p:spPr>
        <p:txBody>
          <a:bodyPr vert="horz" anchor="t" rtlCol="0" anchorCtr="0">
            <a:noAutofit/>
          </a:bodyPr>
          <a:lstStyle/>
          <a:p>
            <a:pPr algn="l">
              <a:lnSpc>
                <a:spcPct val="100000"/>
              </a:lnSpc>
            </a:pPr>
            <a:r>
              <a:rPr sz="3700" i="0" b="0" dirty="0" smtClean="0" lang="zh-CN">
                <a:solidFill>
                  <a:srgbClr val="FFFFFF"/>
                </a:solidFill>
                <a:latin typeface="OPPOSans-B"/>
                <a:ea typeface="OPPOSans-B"/>
              </a:rPr>
              <a:t>原则二：</a:t>
            </a:r>
            <a:endParaRPr lang="zh-CN" altLang="en-US"/>
          </a:p>
        </p:txBody>
      </p:sp>
      <p:sp>
        <p:nvSpPr>
          <p:cNvPr id="15010" name="Object 15010"/>
          <p:cNvSpPr txBox="1"/>
          <p:nvPr/>
        </p:nvSpPr>
        <p:spPr>
          <a:xfrm>
            <a:off x="16548100" y="6509780"/>
            <a:ext cx="3498850" cy="558800"/>
          </a:xfrm>
          <a:prstGeom prst="rect">
            <a:avLst/>
          </a:prstGeom>
        </p:spPr>
        <p:txBody>
          <a:bodyPr vert="horz" anchor="t" rtlCol="0" anchorCtr="0">
            <a:noAutofit/>
          </a:bodyPr>
          <a:lstStyle/>
          <a:p>
            <a:pPr algn="l">
              <a:lnSpc>
                <a:spcPct val="100000"/>
              </a:lnSpc>
            </a:pPr>
            <a:r>
              <a:rPr sz="3700" i="0" b="0" dirty="0" smtClean="0" lang="zh-CN">
                <a:solidFill>
                  <a:srgbClr val="FFFFFF"/>
                </a:solidFill>
                <a:latin typeface="OPPOSans-B"/>
                <a:ea typeface="OPPOSans-B"/>
              </a:rPr>
              <a:t>原则三：</a:t>
            </a:r>
            <a:endParaRPr lang="zh-CN" altLang="en-US"/>
          </a:p>
        </p:txBody>
      </p:sp>
      <p:pic>
        <p:nvPicPr>
          <p:cNvPr id="15011" name="image 15011"/>
          <p:cNvPicPr>
            <a:picLocks noChangeAspect="1"/>
          </p:cNvPicPr>
          <p:nvPr/>
        </p:nvPicPr>
        <p:blipFill>
          <a:blip r:embed="rId15011">
                </a:blip>
          <a:srcRect/>
          <a:stretch>
            <a:fillRect/>
          </a:stretch>
        </p:blipFill>
        <p:spPr>
          <a:xfrm rot="0" flipV="0" flipH="0">
            <a:off x="1676400" y="7792203"/>
            <a:ext cx="381000" cy="381000"/>
          </a:xfrm>
          <a:prstGeom prst="rect">
            <a:avLst/>
          </a:prstGeom>
        </p:spPr>
      </p:pic>
      <p:pic>
        <p:nvPicPr>
          <p:cNvPr id="15012" name="image 15012"/>
          <p:cNvPicPr>
            <a:picLocks noChangeAspect="1"/>
          </p:cNvPicPr>
          <p:nvPr/>
        </p:nvPicPr>
        <p:blipFill>
          <a:blip r:embed="rId15012">
                </a:blip>
          <a:srcRect/>
          <a:stretch>
            <a:fillRect/>
          </a:stretch>
        </p:blipFill>
        <p:spPr>
          <a:xfrm rot="0" flipV="0" flipH="0">
            <a:off x="4343400" y="1104900"/>
            <a:ext cx="139700" cy="1727200"/>
          </a:xfrm>
          <a:prstGeom prst="rect">
            <a:avLst/>
          </a:prstGeom>
        </p:spPr>
      </p:pic>
      <p:sp>
        <p:nvSpPr>
          <p:cNvPr id="15013" name="Object 15013"/>
          <p:cNvSpPr txBox="1"/>
          <p:nvPr/>
        </p:nvSpPr>
        <p:spPr>
          <a:xfrm>
            <a:off x="1257300" y="71472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04</a:t>
            </a:r>
            <a:endParaRPr lang="zh-CN" altLang="en-US"/>
          </a:p>
        </p:txBody>
      </p:sp>
      <p:sp>
        <p:nvSpPr>
          <p:cNvPr id="15014" name="Object 15014"/>
          <p:cNvSpPr txBox="1"/>
          <p:nvPr/>
        </p:nvSpPr>
        <p:spPr>
          <a:xfrm>
            <a:off x="4991100" y="1571974"/>
            <a:ext cx="7251700" cy="558800"/>
          </a:xfrm>
          <a:prstGeom prst="rect">
            <a:avLst/>
          </a:prstGeom>
        </p:spPr>
        <p:txBody>
          <a:bodyPr vert="horz" anchor="t" rtlCol="0" anchorCtr="0">
            <a:noAutofit/>
          </a:bodyPr>
          <a:lstStyle/>
          <a:p>
            <a:pPr algn="l">
              <a:lnSpc>
                <a:spcPct val="100000"/>
              </a:lnSpc>
            </a:pPr>
            <a:r>
              <a:rPr sz="3670" i="0" b="0" dirty="0" smtClean="0" lang="zh-CN">
                <a:solidFill>
                  <a:srgbClr val="FFFFFF"/>
                </a:solidFill>
                <a:latin typeface="OPPOSans-R"/>
                <a:ea typeface="OPPOSans-R"/>
              </a:rPr>
              <a:t>影响目标达成的关键因素</a:t>
            </a:r>
            <a:endParaRPr lang="zh-CN" altLang="en-US"/>
          </a:p>
        </p:txBody>
      </p:sp>
      <p:sp>
        <p:nvSpPr>
          <p:cNvPr id="15015" name="Object 15015"/>
          <p:cNvSpPr txBox="1"/>
          <p:nvPr/>
        </p:nvSpPr>
        <p:spPr>
          <a:xfrm>
            <a:off x="9417050" y="7677903"/>
            <a:ext cx="4680633" cy="457200"/>
          </a:xfrm>
          <a:prstGeom prst="rect">
            <a:avLst/>
          </a:prstGeom>
        </p:spPr>
        <p:txBody>
          <a:bodyPr vert="horz" anchor="t" rtlCol="0" anchorCtr="0">
            <a:noAutofit/>
          </a:bodyPr>
          <a:lstStyle/>
          <a:p>
            <a:pPr algn="l">
              <a:lnSpc>
                <a:spcPct val="100000"/>
              </a:lnSpc>
            </a:pPr>
            <a:r>
              <a:rPr sz="3000" i="0" b="1" dirty="0" smtClean="0" lang="zh-CN">
                <a:solidFill>
                  <a:srgbClr val="FFFFFF"/>
                </a:solidFill>
                <a:latin typeface="OPPOSans-R"/>
                <a:ea typeface="OPPOSans-R"/>
              </a:rPr>
              <a:t>目标要有时间限制</a:t>
            </a:r>
            <a:endParaRPr lang="zh-CN" altLang="en-US"/>
          </a:p>
        </p:txBody>
      </p:sp>
      <p:pic>
        <p:nvPicPr>
          <p:cNvPr id="15016" name="image 15016"/>
          <p:cNvPicPr>
            <a:picLocks noChangeAspect="1"/>
          </p:cNvPicPr>
          <p:nvPr/>
        </p:nvPicPr>
        <p:blipFill>
          <a:blip r:embed="rId15016">
                </a:blip>
          <a:srcRect/>
          <a:stretch>
            <a:fillRect/>
          </a:stretch>
        </p:blipFill>
        <p:spPr>
          <a:xfrm rot="0" flipV="0" flipH="0">
            <a:off x="8782050" y="7792203"/>
            <a:ext cx="381000" cy="381000"/>
          </a:xfrm>
          <a:prstGeom prst="rect">
            <a:avLst/>
          </a:prstGeom>
        </p:spPr>
      </p:pic>
      <p:sp>
        <p:nvSpPr>
          <p:cNvPr id="15017" name="Object 15017"/>
          <p:cNvSpPr txBox="1"/>
          <p:nvPr/>
        </p:nvSpPr>
        <p:spPr>
          <a:xfrm>
            <a:off x="17322800" y="7677903"/>
            <a:ext cx="5553447" cy="457200"/>
          </a:xfrm>
          <a:prstGeom prst="rect">
            <a:avLst/>
          </a:prstGeom>
        </p:spPr>
        <p:txBody>
          <a:bodyPr vert="horz" anchor="t" rtlCol="0" anchorCtr="0">
            <a:noAutofit/>
          </a:bodyPr>
          <a:lstStyle/>
          <a:p>
            <a:pPr algn="l">
              <a:lnSpc>
                <a:spcPct val="100000"/>
              </a:lnSpc>
            </a:pPr>
            <a:r>
              <a:rPr sz="3000" i="0" b="1" dirty="0" smtClean="0" lang="zh-CN">
                <a:solidFill>
                  <a:srgbClr val="FFFFFF"/>
                </a:solidFill>
                <a:latin typeface="OPPOSans-R"/>
                <a:ea typeface="OPPOSans-R"/>
              </a:rPr>
              <a:t>由独立的团队来执行目标</a:t>
            </a:r>
            <a:endParaRPr lang="zh-CN" altLang="en-US"/>
          </a:p>
        </p:txBody>
      </p:sp>
      <p:pic>
        <p:nvPicPr>
          <p:cNvPr id="15018" name="image 15018"/>
          <p:cNvPicPr>
            <a:picLocks noChangeAspect="1"/>
          </p:cNvPicPr>
          <p:nvPr/>
        </p:nvPicPr>
        <p:blipFill>
          <a:blip r:embed="rId15018">
                </a:blip>
          <a:srcRect/>
          <a:stretch>
            <a:fillRect/>
          </a:stretch>
        </p:blipFill>
        <p:spPr>
          <a:xfrm rot="0" flipV="0" flipH="0">
            <a:off x="16649700" y="7792203"/>
            <a:ext cx="381000"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D328F"/>
        </a:solidFill>
      </p:bgPr>
    </p:bg>
    <p:spTree>
      <p:nvGrpSpPr>
        <p:cNvPr id="1" name=""/>
        <p:cNvGrpSpPr/>
        <p:nvPr/>
      </p:nvGrpSpPr>
      <p:grpSpPr>
        <a:xfrm>
          <a:off x="0" y="0"/>
          <a:ext cx="0" cy="0"/>
          <a:chOff x="0" y="0"/>
          <a:chExt cx="0" cy="0"/>
        </a:xfrm>
      </p:grpSpPr>
      <p:pic>
        <p:nvPicPr>
          <p:cNvPr id="1601" name="image 1601"/>
          <p:cNvPicPr>
            <a:picLocks noChangeAspect="1"/>
          </p:cNvPicPr>
          <p:nvPr/>
        </p:nvPicPr>
        <p:blipFill>
          <a:blip r:embed="rId1601">
                </a:blip>
          <a:srcRect/>
          <a:stretch>
            <a:fillRect/>
          </a:stretch>
        </p:blipFill>
        <p:spPr>
          <a:xfrm rot="0" flipV="0" flipH="0">
            <a:off x="9144000" y="7112793"/>
            <a:ext cx="6096000" cy="152400"/>
          </a:xfrm>
          <a:prstGeom prst="rect">
            <a:avLst/>
          </a:prstGeom>
        </p:spPr>
      </p:pic>
      <p:sp>
        <p:nvSpPr>
          <p:cNvPr id="1602" name="Object 1602"/>
          <p:cNvSpPr txBox="1"/>
          <p:nvPr/>
        </p:nvSpPr>
        <p:spPr>
          <a:xfrm>
            <a:off x="6400800" y="4966493"/>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05</a:t>
            </a:r>
            <a:endParaRPr lang="zh-CN" altLang="en-US"/>
          </a:p>
        </p:txBody>
      </p:sp>
      <p:sp>
        <p:nvSpPr>
          <p:cNvPr id="1603" name="Object 1603"/>
          <p:cNvSpPr txBox="1"/>
          <p:nvPr/>
        </p:nvSpPr>
        <p:spPr>
          <a:xfrm>
            <a:off x="4984750" y="7911306"/>
            <a:ext cx="144145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OKR使用的六大场景</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D328F"/>
        </a:solidFill>
      </p:bgPr>
    </p:bg>
    <p:spTree>
      <p:nvGrpSpPr>
        <p:cNvPr id="1" name=""/>
        <p:cNvGrpSpPr/>
        <p:nvPr/>
      </p:nvGrpSpPr>
      <p:grpSpPr>
        <a:xfrm>
          <a:off x="0" y="0"/>
          <a:ext cx="0" cy="0"/>
          <a:chOff x="0" y="0"/>
          <a:chExt cx="0" cy="0"/>
        </a:xfrm>
      </p:grpSpPr>
      <p:pic>
        <p:nvPicPr>
          <p:cNvPr id="1701" name="image 1701"/>
          <p:cNvPicPr>
            <a:picLocks noChangeAspect="1"/>
          </p:cNvPicPr>
          <p:nvPr/>
        </p:nvPicPr>
        <p:blipFill>
          <a:blip r:embed="rId1701">
                </a:blip>
          <a:srcRect/>
          <a:stretch>
            <a:fillRect/>
          </a:stretch>
        </p:blipFill>
        <p:spPr>
          <a:xfrm rot="0" flipV="0" flipH="0">
            <a:off x="-571500" y="-304800"/>
            <a:ext cx="24955500" cy="14185900"/>
          </a:xfrm>
          <a:prstGeom prst="rect">
            <a:avLst/>
          </a:prstGeom>
        </p:spPr>
      </p:pic>
      <p:pic>
        <p:nvPicPr>
          <p:cNvPr id="1702" name="image 1702"/>
          <p:cNvPicPr>
            <a:picLocks noChangeAspect="1"/>
          </p:cNvPicPr>
          <p:nvPr/>
        </p:nvPicPr>
        <p:blipFill>
          <a:blip r:embed="rId1702">
                </a:blip>
          <a:srcRect/>
          <a:stretch>
            <a:fillRect/>
          </a:stretch>
        </p:blipFill>
        <p:spPr>
          <a:xfrm rot="0" flipV="0" flipH="0">
            <a:off x="4594566" y="1162304"/>
            <a:ext cx="139700" cy="1727200"/>
          </a:xfrm>
          <a:prstGeom prst="rect">
            <a:avLst/>
          </a:prstGeom>
        </p:spPr>
      </p:pic>
      <p:sp>
        <p:nvSpPr>
          <p:cNvPr id="1703" name="Object 1703"/>
          <p:cNvSpPr txBox="1"/>
          <p:nvPr/>
        </p:nvSpPr>
        <p:spPr>
          <a:xfrm>
            <a:off x="1571966" y="81305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05</a:t>
            </a:r>
            <a:endParaRPr lang="zh-CN" altLang="en-US"/>
          </a:p>
        </p:txBody>
      </p:sp>
      <p:sp>
        <p:nvSpPr>
          <p:cNvPr id="1704" name="Object 1704"/>
          <p:cNvSpPr txBox="1"/>
          <p:nvPr/>
        </p:nvSpPr>
        <p:spPr>
          <a:xfrm>
            <a:off x="5318466" y="1645951"/>
            <a:ext cx="7251700" cy="558800"/>
          </a:xfrm>
          <a:prstGeom prst="rect">
            <a:avLst/>
          </a:prstGeom>
        </p:spPr>
        <p:txBody>
          <a:bodyPr vert="horz" anchor="t" rtlCol="0" anchorCtr="0">
            <a:noAutofit/>
          </a:bodyPr>
          <a:lstStyle/>
          <a:p>
            <a:pPr algn="l">
              <a:lnSpc>
                <a:spcPct val="100000"/>
              </a:lnSpc>
            </a:pPr>
            <a:r>
              <a:rPr sz="3670" i="0" b="0" dirty="0" smtClean="0" lang="zh-CN">
                <a:solidFill>
                  <a:srgbClr val="FFFFFF"/>
                </a:solidFill>
                <a:latin typeface="OPPOSans-R"/>
                <a:ea typeface="OPPOSans-R"/>
              </a:rPr>
              <a:t>OKR使用的六大场景</a:t>
            </a:r>
            <a:endParaRPr lang="zh-CN" altLang="en-US"/>
          </a:p>
        </p:txBody>
      </p:sp>
      <p:sp>
        <p:nvSpPr>
          <p:cNvPr id="1705" name="Object 1705"/>
          <p:cNvSpPr txBox="1"/>
          <p:nvPr/>
        </p:nvSpPr>
        <p:spPr>
          <a:xfrm>
            <a:off x="1612900" y="5895975"/>
            <a:ext cx="6896100" cy="444500"/>
          </a:xfrm>
          <a:prstGeom prst="rect">
            <a:avLst/>
          </a:prstGeom>
        </p:spPr>
        <p:txBody>
          <a:bodyPr vert="horz" anchor="t" rtlCol="0" anchorCtr="0">
            <a:noAutofit/>
          </a:bodyPr>
          <a:lstStyle/>
          <a:p>
            <a:pPr algn="ctr">
              <a:lnSpc>
                <a:spcPct val="100000"/>
              </a:lnSpc>
            </a:pPr>
            <a:r>
              <a:rPr sz="2900" i="0" b="0" dirty="0" smtClean="0" lang="zh-CN">
                <a:solidFill>
                  <a:srgbClr val="FFFFFF"/>
                </a:solidFill>
                <a:latin typeface="OPPOSans-R"/>
                <a:ea typeface="OPPOSans-R"/>
              </a:rPr>
              <a:t>如何开季度OKR会议</a:t>
            </a:r>
            <a:endParaRPr lang="zh-CN" altLang="en-US"/>
          </a:p>
        </p:txBody>
      </p:sp>
      <p:sp>
        <p:nvSpPr>
          <p:cNvPr id="1706" name="Object 1706"/>
          <p:cNvSpPr txBox="1"/>
          <p:nvPr/>
        </p:nvSpPr>
        <p:spPr>
          <a:xfrm>
            <a:off x="8778875" y="5895975"/>
            <a:ext cx="6908800" cy="457200"/>
          </a:xfrm>
          <a:prstGeom prst="rect">
            <a:avLst/>
          </a:prstGeom>
        </p:spPr>
        <p:txBody>
          <a:bodyPr vert="horz" anchor="t" rtlCol="0" anchorCtr="0">
            <a:noAutofit/>
          </a:bodyPr>
          <a:lstStyle/>
          <a:p>
            <a:pPr algn="ctr">
              <a:lnSpc>
                <a:spcPct val="100000"/>
              </a:lnSpc>
            </a:pPr>
            <a:r>
              <a:rPr sz="3000" i="0" b="0" dirty="0" smtClean="0" lang="zh-CN">
                <a:solidFill>
                  <a:srgbClr val="FFFFFF"/>
                </a:solidFill>
                <a:latin typeface="OPPOSans-R"/>
                <a:ea typeface="OPPOSans-R"/>
              </a:rPr>
              <a:t>服务部门的OKR要和公司目标关联</a:t>
            </a:r>
            <a:endParaRPr lang="zh-CN" altLang="en-US"/>
          </a:p>
        </p:txBody>
      </p:sp>
      <p:sp>
        <p:nvSpPr>
          <p:cNvPr id="1707" name="Object 1707"/>
          <p:cNvSpPr txBox="1"/>
          <p:nvPr/>
        </p:nvSpPr>
        <p:spPr>
          <a:xfrm>
            <a:off x="15868650" y="5895975"/>
            <a:ext cx="6908800" cy="457200"/>
          </a:xfrm>
          <a:prstGeom prst="rect">
            <a:avLst/>
          </a:prstGeom>
        </p:spPr>
        <p:txBody>
          <a:bodyPr vert="horz" anchor="t" rtlCol="0" anchorCtr="0">
            <a:noAutofit/>
          </a:bodyPr>
          <a:lstStyle/>
          <a:p>
            <a:pPr algn="ctr">
              <a:lnSpc>
                <a:spcPct val="100000"/>
              </a:lnSpc>
            </a:pPr>
            <a:r>
              <a:rPr sz="3000" i="0" b="0" dirty="0" smtClean="0" lang="zh-CN">
                <a:solidFill>
                  <a:srgbClr val="FFFFFF"/>
                </a:solidFill>
                <a:latin typeface="OPPOSans-R"/>
                <a:ea typeface="OPPOSans-R"/>
              </a:rPr>
              <a:t>OKR会议的7个步骤</a:t>
            </a:r>
            <a:endParaRPr lang="zh-CN" altLang="en-US"/>
          </a:p>
        </p:txBody>
      </p:sp>
      <p:sp>
        <p:nvSpPr>
          <p:cNvPr id="1708" name="Object 1708"/>
          <p:cNvSpPr txBox="1"/>
          <p:nvPr/>
        </p:nvSpPr>
        <p:spPr>
          <a:xfrm>
            <a:off x="1606550" y="10137775"/>
            <a:ext cx="6908800" cy="457200"/>
          </a:xfrm>
          <a:prstGeom prst="rect">
            <a:avLst/>
          </a:prstGeom>
        </p:spPr>
        <p:txBody>
          <a:bodyPr vert="horz" anchor="t" rtlCol="0" anchorCtr="0">
            <a:noAutofit/>
          </a:bodyPr>
          <a:lstStyle/>
          <a:p>
            <a:pPr algn="ctr">
              <a:lnSpc>
                <a:spcPct val="100000"/>
              </a:lnSpc>
            </a:pPr>
            <a:r>
              <a:rPr sz="3000" i="0" b="0" dirty="0" smtClean="0" lang="zh-CN">
                <a:solidFill>
                  <a:srgbClr val="FFFFFF"/>
                </a:solidFill>
                <a:latin typeface="OPPOSans-R"/>
                <a:ea typeface="OPPOSans-R"/>
              </a:rPr>
              <a:t>为最小化可行产品使用OKR</a:t>
            </a:r>
            <a:endParaRPr lang="zh-CN" altLang="en-US"/>
          </a:p>
        </p:txBody>
      </p:sp>
      <p:sp>
        <p:nvSpPr>
          <p:cNvPr id="1709" name="Object 1709"/>
          <p:cNvSpPr txBox="1"/>
          <p:nvPr/>
        </p:nvSpPr>
        <p:spPr>
          <a:xfrm>
            <a:off x="8778875" y="10137775"/>
            <a:ext cx="6908800" cy="457200"/>
          </a:xfrm>
          <a:prstGeom prst="rect">
            <a:avLst/>
          </a:prstGeom>
        </p:spPr>
        <p:txBody>
          <a:bodyPr vert="horz" anchor="t" rtlCol="0" anchorCtr="0">
            <a:noAutofit/>
          </a:bodyPr>
          <a:lstStyle/>
          <a:p>
            <a:pPr algn="ctr">
              <a:lnSpc>
                <a:spcPct val="100000"/>
              </a:lnSpc>
            </a:pPr>
            <a:r>
              <a:rPr sz="3000" i="0" b="0" dirty="0" smtClean="0" lang="zh-CN">
                <a:solidFill>
                  <a:srgbClr val="FFFFFF"/>
                </a:solidFill>
                <a:latin typeface="OPPOSans-R"/>
                <a:ea typeface="OPPOSans-R"/>
              </a:rPr>
              <a:t>使用OKR改进周报</a:t>
            </a:r>
            <a:endParaRPr lang="zh-CN" altLang="en-US"/>
          </a:p>
        </p:txBody>
      </p:sp>
      <p:sp>
        <p:nvSpPr>
          <p:cNvPr id="17010" name="Object 17010"/>
          <p:cNvSpPr txBox="1"/>
          <p:nvPr/>
        </p:nvSpPr>
        <p:spPr>
          <a:xfrm>
            <a:off x="15868650" y="10137775"/>
            <a:ext cx="6908800" cy="457200"/>
          </a:xfrm>
          <a:prstGeom prst="rect">
            <a:avLst/>
          </a:prstGeom>
        </p:spPr>
        <p:txBody>
          <a:bodyPr vert="horz" anchor="t" rtlCol="0" anchorCtr="0">
            <a:noAutofit/>
          </a:bodyPr>
          <a:lstStyle/>
          <a:p>
            <a:pPr algn="ctr">
              <a:lnSpc>
                <a:spcPct val="100000"/>
              </a:lnSpc>
            </a:pPr>
            <a:r>
              <a:rPr sz="3000" i="0" b="0" dirty="0" smtClean="0" lang="zh-CN">
                <a:solidFill>
                  <a:srgbClr val="FFFFFF"/>
                </a:solidFill>
                <a:latin typeface="OPPOSans-R"/>
                <a:ea typeface="OPPOSans-R"/>
              </a:rPr>
              <a:t>避开OKR常见的坑</a:t>
            </a:r>
            <a:endParaRPr lang="zh-CN" altLang="en-US"/>
          </a:p>
        </p:txBody>
      </p:sp>
      <p:sp>
        <p:nvSpPr>
          <p:cNvPr id="17011" name="Object 17011"/>
          <p:cNvSpPr txBox="1"/>
          <p:nvPr/>
        </p:nvSpPr>
        <p:spPr>
          <a:xfrm>
            <a:off x="1536700" y="5092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场景一</a:t>
            </a:r>
            <a:endParaRPr lang="zh-CN" altLang="en-US"/>
          </a:p>
        </p:txBody>
      </p:sp>
      <p:sp>
        <p:nvSpPr>
          <p:cNvPr id="17012" name="Object 17012"/>
          <p:cNvSpPr txBox="1"/>
          <p:nvPr/>
        </p:nvSpPr>
        <p:spPr>
          <a:xfrm>
            <a:off x="8709025" y="5092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场景二</a:t>
            </a:r>
            <a:endParaRPr lang="zh-CN" altLang="en-US"/>
          </a:p>
        </p:txBody>
      </p:sp>
      <p:sp>
        <p:nvSpPr>
          <p:cNvPr id="17013" name="Object 17013"/>
          <p:cNvSpPr txBox="1"/>
          <p:nvPr/>
        </p:nvSpPr>
        <p:spPr>
          <a:xfrm>
            <a:off x="15798800" y="5092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场景三</a:t>
            </a:r>
            <a:endParaRPr lang="zh-CN" altLang="en-US"/>
          </a:p>
        </p:txBody>
      </p:sp>
      <p:sp>
        <p:nvSpPr>
          <p:cNvPr id="17014" name="Object 17014"/>
          <p:cNvSpPr txBox="1"/>
          <p:nvPr/>
        </p:nvSpPr>
        <p:spPr>
          <a:xfrm>
            <a:off x="1536700" y="9283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场景四</a:t>
            </a:r>
            <a:endParaRPr lang="zh-CN" altLang="en-US"/>
          </a:p>
        </p:txBody>
      </p:sp>
      <p:sp>
        <p:nvSpPr>
          <p:cNvPr id="17015" name="Object 17015"/>
          <p:cNvSpPr txBox="1"/>
          <p:nvPr/>
        </p:nvSpPr>
        <p:spPr>
          <a:xfrm>
            <a:off x="8709025" y="9283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场景五</a:t>
            </a:r>
            <a:endParaRPr lang="zh-CN" altLang="en-US"/>
          </a:p>
        </p:txBody>
      </p:sp>
      <p:sp>
        <p:nvSpPr>
          <p:cNvPr id="17016" name="Object 17016"/>
          <p:cNvSpPr txBox="1"/>
          <p:nvPr/>
        </p:nvSpPr>
        <p:spPr>
          <a:xfrm>
            <a:off x="15798800" y="9283445"/>
            <a:ext cx="7048500" cy="622300"/>
          </a:xfrm>
          <a:prstGeom prst="rect">
            <a:avLst/>
          </a:prstGeom>
        </p:spPr>
        <p:txBody>
          <a:bodyPr vert="horz" anchor="t" rtlCol="0" anchorCtr="0">
            <a:noAutofit/>
          </a:bodyPr>
          <a:lstStyle/>
          <a:p>
            <a:pPr algn="ctr">
              <a:lnSpc>
                <a:spcPct val="100000"/>
              </a:lnSpc>
            </a:pPr>
            <a:r>
              <a:rPr sz="4079" i="0" b="0" dirty="0" smtClean="0" lang="zh-CN">
                <a:solidFill>
                  <a:srgbClr val="FFFFFF"/>
                </a:solidFill>
                <a:latin typeface="OPPOSans-B"/>
                <a:ea typeface="OPPOSans-B"/>
              </a:rPr>
              <a:t>场景六</a:t>
            </a:r>
            <a:endParaRPr lang="zh-CN" altLang="en-US"/>
          </a:p>
        </p:txBody>
      </p:sp>
      <p:pic>
        <p:nvPicPr>
          <p:cNvPr id="17017" name="image 17017"/>
          <p:cNvPicPr>
            <a:picLocks noChangeAspect="1"/>
          </p:cNvPicPr>
          <p:nvPr/>
        </p:nvPicPr>
        <p:blipFill>
          <a:blip r:embed="rId17017">
                </a:blip>
          <a:srcRect/>
          <a:stretch>
            <a:fillRect/>
          </a:stretch>
        </p:blipFill>
        <p:spPr>
          <a:xfrm rot="0" flipV="0" flipH="0">
            <a:off x="4279900" y="3581400"/>
            <a:ext cx="1562100" cy="1219200"/>
          </a:xfrm>
          <a:prstGeom prst="rect">
            <a:avLst/>
          </a:prstGeom>
        </p:spPr>
      </p:pic>
      <p:pic>
        <p:nvPicPr>
          <p:cNvPr id="17018" name="image 17018"/>
          <p:cNvPicPr>
            <a:picLocks noChangeAspect="1"/>
          </p:cNvPicPr>
          <p:nvPr/>
        </p:nvPicPr>
        <p:blipFill>
          <a:blip r:embed="rId17018">
                </a:blip>
          <a:srcRect/>
          <a:stretch>
            <a:fillRect/>
          </a:stretch>
        </p:blipFill>
        <p:spPr>
          <a:xfrm rot="0" flipV="0" flipH="0">
            <a:off x="11668125" y="3784600"/>
            <a:ext cx="1130300" cy="1117600"/>
          </a:xfrm>
          <a:prstGeom prst="rect">
            <a:avLst/>
          </a:prstGeom>
        </p:spPr>
      </p:pic>
      <p:pic>
        <p:nvPicPr>
          <p:cNvPr id="17019" name="image 17019"/>
          <p:cNvPicPr>
            <a:picLocks noChangeAspect="1"/>
          </p:cNvPicPr>
          <p:nvPr/>
        </p:nvPicPr>
        <p:blipFill>
          <a:blip r:embed="rId17019">
                </a:blip>
          <a:srcRect/>
          <a:stretch>
            <a:fillRect/>
          </a:stretch>
        </p:blipFill>
        <p:spPr>
          <a:xfrm rot="0" flipV="0" flipH="0">
            <a:off x="18726150" y="3606800"/>
            <a:ext cx="1193800" cy="1079500"/>
          </a:xfrm>
          <a:prstGeom prst="rect">
            <a:avLst/>
          </a:prstGeom>
        </p:spPr>
      </p:pic>
      <p:pic>
        <p:nvPicPr>
          <p:cNvPr id="17020" name="image 17020"/>
          <p:cNvPicPr>
            <a:picLocks noChangeAspect="1"/>
          </p:cNvPicPr>
          <p:nvPr/>
        </p:nvPicPr>
        <p:blipFill>
          <a:blip r:embed="rId17020">
                </a:blip>
          <a:srcRect/>
          <a:stretch>
            <a:fillRect/>
          </a:stretch>
        </p:blipFill>
        <p:spPr>
          <a:xfrm rot="0" flipV="0" flipH="0">
            <a:off x="4533900" y="7912100"/>
            <a:ext cx="1054100" cy="1066800"/>
          </a:xfrm>
          <a:prstGeom prst="rect">
            <a:avLst/>
          </a:prstGeom>
        </p:spPr>
      </p:pic>
      <p:pic>
        <p:nvPicPr>
          <p:cNvPr id="17021" name="image 17021"/>
          <p:cNvPicPr>
            <a:picLocks noChangeAspect="1"/>
          </p:cNvPicPr>
          <p:nvPr/>
        </p:nvPicPr>
        <p:blipFill>
          <a:blip r:embed="rId17021">
                </a:blip>
          <a:srcRect/>
          <a:stretch>
            <a:fillRect/>
          </a:stretch>
        </p:blipFill>
        <p:spPr>
          <a:xfrm rot="0" flipV="0" flipH="0">
            <a:off x="11693525" y="8001000"/>
            <a:ext cx="1079500" cy="977900"/>
          </a:xfrm>
          <a:prstGeom prst="rect">
            <a:avLst/>
          </a:prstGeom>
        </p:spPr>
      </p:pic>
      <p:pic>
        <p:nvPicPr>
          <p:cNvPr id="17022" name="image 17022"/>
          <p:cNvPicPr>
            <a:picLocks noChangeAspect="1"/>
          </p:cNvPicPr>
          <p:nvPr/>
        </p:nvPicPr>
        <p:blipFill>
          <a:blip r:embed="rId17022">
                </a:blip>
          <a:srcRect/>
          <a:stretch>
            <a:fillRect/>
          </a:stretch>
        </p:blipFill>
        <p:spPr>
          <a:xfrm rot="0" flipV="0" flipH="0">
            <a:off x="18783300" y="8001000"/>
            <a:ext cx="1079500" cy="1079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D328F"/>
        </a:solidFill>
      </p:bgPr>
    </p:bg>
    <p:spTree>
      <p:nvGrpSpPr>
        <p:cNvPr id="1" name=""/>
        <p:cNvGrpSpPr/>
        <p:nvPr/>
      </p:nvGrpSpPr>
      <p:grpSpPr>
        <a:xfrm>
          <a:off x="0" y="0"/>
          <a:ext cx="0" cy="0"/>
          <a:chOff x="0" y="0"/>
          <a:chExt cx="0" cy="0"/>
        </a:xfrm>
      </p:grpSpPr>
      <p:pic>
        <p:nvPicPr>
          <p:cNvPr id="1801" name="image 1801"/>
          <p:cNvPicPr>
            <a:picLocks noChangeAspect="1"/>
          </p:cNvPicPr>
          <p:nvPr/>
        </p:nvPicPr>
        <p:blipFill>
          <a:blip r:embed="rId1801">
                </a:blip>
          <a:srcRect/>
          <a:stretch>
            <a:fillRect/>
          </a:stretch>
        </p:blipFill>
        <p:spPr>
          <a:xfrm rot="0" flipV="0" flipH="0">
            <a:off x="9144000" y="7023100"/>
            <a:ext cx="6096000" cy="152400"/>
          </a:xfrm>
          <a:prstGeom prst="rect">
            <a:avLst/>
          </a:prstGeom>
        </p:spPr>
      </p:pic>
      <p:sp>
        <p:nvSpPr>
          <p:cNvPr id="1802" name="Object 1802"/>
          <p:cNvSpPr txBox="1"/>
          <p:nvPr/>
        </p:nvSpPr>
        <p:spPr>
          <a:xfrm>
            <a:off x="6400800" y="4876800"/>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06</a:t>
            </a:r>
            <a:endParaRPr lang="zh-CN" altLang="en-US"/>
          </a:p>
        </p:txBody>
      </p:sp>
      <p:sp>
        <p:nvSpPr>
          <p:cNvPr id="1803" name="Object 1803"/>
          <p:cNvSpPr txBox="1"/>
          <p:nvPr/>
        </p:nvSpPr>
        <p:spPr>
          <a:xfrm>
            <a:off x="4984750" y="7821612"/>
            <a:ext cx="144145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最后的建议</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D328F"/>
        </a:solidFill>
      </p:bgPr>
    </p:bg>
    <p:spTree>
      <p:nvGrpSpPr>
        <p:cNvPr id="1" name=""/>
        <p:cNvGrpSpPr/>
        <p:nvPr/>
      </p:nvGrpSpPr>
      <p:grpSpPr>
        <a:xfrm>
          <a:off x="0" y="0"/>
          <a:ext cx="0" cy="0"/>
          <a:chOff x="0" y="0"/>
          <a:chExt cx="0" cy="0"/>
        </a:xfrm>
      </p:grpSpPr>
      <p:pic>
        <p:nvPicPr>
          <p:cNvPr id="1901" name="image 1901"/>
          <p:cNvPicPr>
            <a:picLocks noChangeAspect="1"/>
          </p:cNvPicPr>
          <p:nvPr/>
        </p:nvPicPr>
        <p:blipFill>
          <a:blip r:embed="rId1901">
                </a:blip>
          <a:srcRect/>
          <a:stretch>
            <a:fillRect/>
          </a:stretch>
        </p:blipFill>
        <p:spPr>
          <a:xfrm rot="0" flipV="0" flipH="0">
            <a:off x="-381000" y="0"/>
            <a:ext cx="24777700" cy="14325600"/>
          </a:xfrm>
          <a:prstGeom prst="rect">
            <a:avLst/>
          </a:prstGeom>
        </p:spPr>
      </p:pic>
      <p:sp>
        <p:nvSpPr>
          <p:cNvPr id="1902" name="Object 1902"/>
          <p:cNvSpPr txBox="1"/>
          <p:nvPr/>
        </p:nvSpPr>
        <p:spPr>
          <a:xfrm>
            <a:off x="1701800" y="812800"/>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06</a:t>
            </a:r>
            <a:endParaRPr lang="zh-CN" altLang="en-US"/>
          </a:p>
        </p:txBody>
      </p:sp>
      <p:sp>
        <p:nvSpPr>
          <p:cNvPr id="1903" name="Object 1903"/>
          <p:cNvSpPr txBox="1"/>
          <p:nvPr/>
        </p:nvSpPr>
        <p:spPr>
          <a:xfrm>
            <a:off x="5448300" y="1682750"/>
            <a:ext cx="7239000" cy="546100"/>
          </a:xfrm>
          <a:prstGeom prst="rect">
            <a:avLst/>
          </a:prstGeom>
        </p:spPr>
        <p:txBody>
          <a:bodyPr vert="horz" anchor="t" rtlCol="0" anchorCtr="0">
            <a:noAutofit/>
          </a:bodyPr>
          <a:lstStyle/>
          <a:p>
            <a:pPr algn="l">
              <a:lnSpc>
                <a:spcPct val="100000"/>
              </a:lnSpc>
            </a:pPr>
            <a:r>
              <a:rPr sz="3600" i="0" b="0" dirty="0" smtClean="0" lang="zh-CN">
                <a:solidFill>
                  <a:srgbClr val="FFFFFF"/>
                </a:solidFill>
                <a:latin typeface="OPPOSans-R"/>
                <a:ea typeface="OPPOSans-R"/>
              </a:rPr>
              <a:t>最后的建议</a:t>
            </a:r>
            <a:endParaRPr lang="zh-CN" altLang="en-US"/>
          </a:p>
        </p:txBody>
      </p:sp>
      <p:sp>
        <p:nvSpPr>
          <p:cNvPr id="1904" name="Object 1904"/>
          <p:cNvSpPr txBox="1"/>
          <p:nvPr/>
        </p:nvSpPr>
        <p:spPr>
          <a:xfrm>
            <a:off x="1701800" y="4696460"/>
            <a:ext cx="7391400" cy="736600"/>
          </a:xfrm>
          <a:prstGeom prst="rect">
            <a:avLst/>
          </a:prstGeom>
        </p:spPr>
        <p:txBody>
          <a:bodyPr vert="horz" anchor="t" rtlCol="0" anchorCtr="0">
            <a:noAutofit/>
          </a:bodyPr>
          <a:lstStyle/>
          <a:p>
            <a:pPr algn="l">
              <a:lnSpc>
                <a:spcPct val="100000"/>
              </a:lnSpc>
            </a:pPr>
            <a:r>
              <a:rPr sz="4800" i="0" b="0" dirty="0" smtClean="0" lang="zh-CN">
                <a:solidFill>
                  <a:srgbClr val="FFFFFF"/>
                </a:solidFill>
                <a:latin typeface="OPPOSans-B"/>
                <a:ea typeface="OPPOSans-B"/>
              </a:rPr>
              <a:t>OKR和年度评估</a:t>
            </a:r>
            <a:endParaRPr lang="zh-CN" altLang="en-US"/>
          </a:p>
        </p:txBody>
      </p:sp>
      <p:sp>
        <p:nvSpPr>
          <p:cNvPr id="1905" name="Object 1905"/>
          <p:cNvSpPr txBox="1"/>
          <p:nvPr/>
        </p:nvSpPr>
        <p:spPr>
          <a:xfrm>
            <a:off x="1587500" y="6389370"/>
            <a:ext cx="10147300" cy="3238499"/>
          </a:xfrm>
          <a:prstGeom prst="rect">
            <a:avLst/>
          </a:prstGeom>
        </p:spPr>
        <p:txBody>
          <a:bodyPr vert="horz" anchor="t" rtlCol="0" anchorCtr="0">
            <a:noAutofit/>
          </a:bodyPr>
          <a:lstStyle/>
          <a:p>
            <a:pPr algn="l" marL="342900" indent="-342900">
              <a:lnSpc>
                <a:spcPct val="118333"/>
              </a:lnSpc>
              <a:buFont typeface="Arial" panose="020B0604020202020204" pitchFamily="34" charset="0"/>
              <a:buChar char="•"/>
            </a:pPr>
            <a:r>
              <a:rPr sz="3600" i="0" b="0" dirty="0" smtClean="0" lang="zh-CN">
                <a:solidFill>
                  <a:srgbClr val="FFFFFF"/>
                </a:solidFill>
                <a:latin typeface="OPPOSans-R"/>
                <a:ea typeface="OPPOSans-R"/>
              </a:rPr>
              <a:t>用目标来定义和驱动成功</a:t>
            </a:r>
            <a:endParaRPr lang="zh-CN" altLang="en-US" sz="3600"/>
          </a:p>
          <a:p>
            <a:pPr algn="l" marL="342900" indent="-342900">
              <a:lnSpc>
                <a:spcPct val="118333"/>
              </a:lnSpc>
              <a:buFont typeface="Arial" panose="020B0604020202020204" pitchFamily="34" charset="0"/>
              <a:buChar char="•"/>
            </a:pPr>
            <a:r>
              <a:rPr sz="3600" i="0" b="0" dirty="0" smtClean="0" lang="zh-CN">
                <a:solidFill>
                  <a:srgbClr val="FFFFFF"/>
                </a:solidFill>
                <a:latin typeface="OPPOSans-R"/>
                <a:ea typeface="OPPOSans-R"/>
              </a:rPr>
              <a:t>传统学院派给不了让团队高产出的目标</a:t>
            </a:r>
            <a:endParaRPr lang="zh-CN" altLang="en-US" sz="3600"/>
          </a:p>
          <a:p>
            <a:pPr algn="l" marL="342900" indent="-342900">
              <a:lnSpc>
                <a:spcPct val="118333"/>
              </a:lnSpc>
              <a:buFont typeface="Arial" panose="020B0604020202020204" pitchFamily="34" charset="0"/>
              <a:buChar char="•"/>
            </a:pPr>
            <a:r>
              <a:rPr sz="3600" i="0" b="0" dirty="0" smtClean="0" lang="zh-CN">
                <a:solidFill>
                  <a:srgbClr val="FFFFFF"/>
                </a:solidFill>
                <a:latin typeface="OPPOSans-R"/>
                <a:ea typeface="OPPOSans-R"/>
              </a:rPr>
              <a:t>实时追踪目标进度</a:t>
            </a:r>
            <a:endParaRPr lang="zh-CN" altLang="en-US" sz="3600"/>
          </a:p>
          <a:p>
            <a:pPr algn="l" marL="342900" indent="-342900">
              <a:lnSpc>
                <a:spcPct val="118333"/>
              </a:lnSpc>
              <a:buFont typeface="Arial" panose="020B0604020202020204" pitchFamily="34" charset="0"/>
              <a:buChar char="•"/>
            </a:pPr>
            <a:r>
              <a:rPr sz="3600" i="0" b="0" dirty="0" smtClean="0" lang="zh-CN">
                <a:solidFill>
                  <a:srgbClr val="FFFFFF"/>
                </a:solidFill>
                <a:latin typeface="OPPOSans-R"/>
                <a:ea typeface="OPPOSans-R"/>
              </a:rPr>
              <a:t>在邮件中沟通目标</a:t>
            </a:r>
            <a:endParaRPr lang="zh-CN" altLang="en-US" sz="3600"/>
          </a:p>
          <a:p>
            <a:pPr algn="l" marL="342900" indent="-342900">
              <a:lnSpc>
                <a:spcPct val="118333"/>
              </a:lnSpc>
              <a:buFont typeface="Arial" panose="020B0604020202020204" pitchFamily="34" charset="0"/>
              <a:buChar char="•"/>
            </a:pPr>
            <a:r>
              <a:rPr sz="3600" i="0" b="0" dirty="0" smtClean="0" lang="zh-CN">
                <a:solidFill>
                  <a:srgbClr val="FFFFFF"/>
                </a:solidFill>
                <a:latin typeface="OPPOSans-R"/>
                <a:ea typeface="OPPOSans-R"/>
              </a:rPr>
              <a:t>自上而下的目标设置兼顾自下而上的成分</a:t>
            </a:r>
            <a:endParaRPr lang="zh-CN" altLang="en-US" sz="3600"/>
          </a:p>
        </p:txBody>
      </p:sp>
      <p:pic>
        <p:nvPicPr>
          <p:cNvPr id="1907" name="image 1907"/>
          <p:cNvPicPr>
            <a:picLocks noChangeAspect="1"/>
          </p:cNvPicPr>
          <p:nvPr/>
        </p:nvPicPr>
        <p:blipFill>
          <a:blip r:embed="rId1907">
                </a:blip>
          <a:srcRect/>
          <a:stretch>
            <a:fillRect/>
          </a:stretch>
        </p:blipFill>
        <p:spPr>
          <a:xfrm rot="0" flipV="0" flipH="0">
            <a:off x="12890500" y="0"/>
            <a:ext cx="11493500" cy="13749585"/>
          </a:xfrm>
          <a:prstGeom prst="rect">
            <a:avLst/>
          </a:prstGeom>
        </p:spPr>
      </p:pic>
      <p:pic>
        <p:nvPicPr>
          <p:cNvPr id="1908" name="image 1908"/>
          <p:cNvPicPr>
            <a:picLocks noChangeAspect="1"/>
          </p:cNvPicPr>
          <p:nvPr/>
        </p:nvPicPr>
        <p:blipFill>
          <a:blip r:embed="rId1908">
                </a:blip>
          <a:srcRect/>
          <a:stretch>
            <a:fillRect/>
          </a:stretch>
        </p:blipFill>
        <p:spPr>
          <a:xfrm rot="0" flipV="0" flipH="0">
            <a:off x="9042400" y="-254000"/>
            <a:ext cx="10985500" cy="2286000"/>
          </a:xfrm>
          <a:prstGeom prst="rect">
            <a:avLst/>
          </a:prstGeom>
        </p:spPr>
      </p:pic>
      <p:pic>
        <p:nvPicPr>
          <p:cNvPr id="1909" name="image 1909"/>
          <p:cNvPicPr>
            <a:picLocks noChangeAspect="1"/>
          </p:cNvPicPr>
          <p:nvPr/>
        </p:nvPicPr>
        <p:blipFill>
          <a:blip r:embed="rId1909">
                </a:blip>
          <a:srcRect/>
          <a:stretch>
            <a:fillRect/>
          </a:stretch>
        </p:blipFill>
        <p:spPr>
          <a:xfrm rot="0" flipV="0" flipH="0">
            <a:off x="4800600" y="1168400"/>
            <a:ext cx="139700" cy="172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D328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l="0" r="0"/>
          <a:stretch>
            <a:fillRect/>
          </a:stretch>
        </p:blipFill>
        <p:spPr>
          <a:xfrm rot="0" flipV="0" flipH="0">
            <a:off x="-88900" y="-79082"/>
            <a:ext cx="24612452" cy="13947482"/>
          </a:xfrm>
          <a:prstGeom prst="rect">
            <a:avLst/>
          </a:prstGeom>
        </p:spPr>
      </p:pic>
      <p:sp>
        <p:nvSpPr>
          <p:cNvPr id="202" name="Object 202"/>
          <p:cNvSpPr txBox="1"/>
          <p:nvPr/>
        </p:nvSpPr>
        <p:spPr>
          <a:xfrm>
            <a:off x="5905500" y="5505450"/>
            <a:ext cx="16789400" cy="2552700"/>
          </a:xfrm>
          <a:prstGeom prst="rect">
            <a:avLst/>
          </a:prstGeom>
        </p:spPr>
        <p:txBody>
          <a:bodyPr vert="horz" anchor="t" rtlCol="0" anchorCtr="0">
            <a:noAutofit/>
          </a:bodyPr>
          <a:lstStyle/>
          <a:p>
            <a:pPr algn="l">
              <a:lnSpc>
                <a:spcPct val="151666"/>
              </a:lnSpc>
            </a:pPr>
            <a:r>
              <a:rPr sz="3700" i="0" b="0" dirty="0" smtClean="0" lang="zh-CN">
                <a:solidFill>
                  <a:srgbClr val="FFFFFF"/>
                </a:solidFill>
                <a:latin typeface="OPPOSans-R"/>
                <a:ea typeface="OPPOSans-R"/>
              </a:rPr>
              <a:t>O：Objectives，即目标；</a:t>
            </a:r>
            <a:endParaRPr lang="zh-CN" altLang="en-US" sz="3700"/>
          </a:p>
          <a:p>
            <a:pPr algn="l">
              <a:lnSpc>
                <a:spcPct val="151666"/>
              </a:lnSpc>
            </a:pPr>
            <a:r>
              <a:rPr sz="3700" i="0" b="0" dirty="0" smtClean="0" lang="zh-CN">
                <a:solidFill>
                  <a:srgbClr val="FFFFFF"/>
                </a:solidFill>
                <a:latin typeface="OPPOSans-R"/>
                <a:ea typeface="OPPOSans-R"/>
              </a:rPr>
              <a:t>KR：Key Results，是达成目标的关键结果。</a:t>
            </a:r>
            <a:endParaRPr lang="zh-CN" altLang="en-US" sz="3700"/>
          </a:p>
          <a:p>
            <a:pPr algn="l">
              <a:lnSpc>
                <a:spcPct val="151666"/>
              </a:lnSpc>
            </a:pPr>
            <a:r>
              <a:rPr sz="3700" i="0" b="0" dirty="0" smtClean="0" lang="zh-CN">
                <a:solidFill>
                  <a:srgbClr val="FFFFFF"/>
                </a:solidFill>
                <a:latin typeface="OPPOSans-R"/>
                <a:ea typeface="OPPOSans-R"/>
              </a:rPr>
              <a:t>OKR：就是Objectives and Key Results，即目标关键结果法。</a:t>
            </a:r>
            <a:endParaRPr lang="zh-CN" altLang="en-US"/>
          </a:p>
        </p:txBody>
      </p:sp>
      <p:sp>
        <p:nvSpPr>
          <p:cNvPr id="203" name="Object 203"/>
          <p:cNvSpPr txBox="1"/>
          <p:nvPr/>
        </p:nvSpPr>
        <p:spPr>
          <a:xfrm>
            <a:off x="6750050" y="2247931"/>
            <a:ext cx="10972799"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B"/>
                <a:ea typeface="OPPOSans-B"/>
              </a:rPr>
              <a:t>OKR是什么?</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D328F"/>
        </a:solidFill>
      </p:bgPr>
    </p:bg>
    <p:spTree>
      <p:nvGrpSpPr>
        <p:cNvPr id="1" name=""/>
        <p:cNvGrpSpPr/>
        <p:nvPr/>
      </p:nvGrpSpPr>
      <p:grpSpPr>
        <a:xfrm>
          <a:off x="0" y="0"/>
          <a:ext cx="0" cy="0"/>
          <a:chOff x="0" y="0"/>
          <a:chExt cx="0" cy="0"/>
        </a:xfrm>
      </p:grpSpPr>
      <p:pic>
        <p:nvPicPr>
          <p:cNvPr id="2001" name="image 2001"/>
          <p:cNvPicPr>
            <a:picLocks noChangeAspect="1"/>
          </p:cNvPicPr>
          <p:nvPr/>
        </p:nvPicPr>
        <p:blipFill>
          <a:blip r:embed="rId2001">
                </a:blip>
          <a:srcRect/>
          <a:stretch>
            <a:fillRect/>
          </a:stretch>
        </p:blipFill>
        <p:spPr>
          <a:xfrm rot="0" flipV="0" flipH="0">
            <a:off x="-50800" y="0"/>
            <a:ext cx="24625300" cy="13944600"/>
          </a:xfrm>
          <a:prstGeom prst="rect">
            <a:avLst/>
          </a:prstGeom>
        </p:spPr>
      </p:pic>
      <p:pic>
        <p:nvPicPr>
          <p:cNvPr id="2002" name="image 2002"/>
          <p:cNvPicPr>
            <a:picLocks noChangeAspect="1"/>
          </p:cNvPicPr>
          <p:nvPr/>
        </p:nvPicPr>
        <p:blipFill>
          <a:blip r:embed="rId2002">
                </a:blip>
          <a:srcRect/>
          <a:stretch>
            <a:fillRect/>
          </a:stretch>
        </p:blipFill>
        <p:spPr>
          <a:xfrm rot="0" flipV="0" flipH="0">
            <a:off x="4305300" y="1168400"/>
            <a:ext cx="139700" cy="1727200"/>
          </a:xfrm>
          <a:prstGeom prst="rect">
            <a:avLst/>
          </a:prstGeom>
        </p:spPr>
      </p:pic>
      <p:sp>
        <p:nvSpPr>
          <p:cNvPr id="2003" name="Object 2003"/>
          <p:cNvSpPr txBox="1"/>
          <p:nvPr/>
        </p:nvSpPr>
        <p:spPr>
          <a:xfrm>
            <a:off x="1155700" y="79092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06</a:t>
            </a:r>
            <a:endParaRPr lang="zh-CN" altLang="en-US"/>
          </a:p>
        </p:txBody>
      </p:sp>
      <p:sp>
        <p:nvSpPr>
          <p:cNvPr id="2004" name="Object 2004"/>
          <p:cNvSpPr txBox="1"/>
          <p:nvPr/>
        </p:nvSpPr>
        <p:spPr>
          <a:xfrm>
            <a:off x="5016500" y="1654524"/>
            <a:ext cx="7239000" cy="546100"/>
          </a:xfrm>
          <a:prstGeom prst="rect">
            <a:avLst/>
          </a:prstGeom>
        </p:spPr>
        <p:txBody>
          <a:bodyPr vert="horz" anchor="t" rtlCol="0" anchorCtr="0">
            <a:noAutofit/>
          </a:bodyPr>
          <a:lstStyle/>
          <a:p>
            <a:pPr algn="l">
              <a:lnSpc>
                <a:spcPct val="100000"/>
              </a:lnSpc>
            </a:pPr>
            <a:r>
              <a:rPr sz="3600" i="0" b="0" dirty="0" smtClean="0" lang="zh-CN">
                <a:solidFill>
                  <a:srgbClr val="FFFFFF"/>
                </a:solidFill>
                <a:latin typeface="OPPOSans-R"/>
                <a:ea typeface="OPPOSans-R"/>
              </a:rPr>
              <a:t>最后的建议</a:t>
            </a:r>
            <a:endParaRPr lang="zh-CN" altLang="en-US"/>
          </a:p>
        </p:txBody>
      </p:sp>
      <p:pic>
        <p:nvPicPr>
          <p:cNvPr id="2005" name="image 2005"/>
          <p:cNvPicPr>
            <a:picLocks noChangeAspect="1"/>
          </p:cNvPicPr>
          <p:nvPr/>
        </p:nvPicPr>
        <p:blipFill>
          <a:blip r:embed="rId2005">
                </a:blip>
          <a:srcRect/>
          <a:stretch>
            <a:fillRect/>
          </a:stretch>
        </p:blipFill>
        <p:spPr>
          <a:xfrm rot="0" flipV="0" flipH="0">
            <a:off x="2133600" y="5384800"/>
            <a:ext cx="1320800" cy="1320800"/>
          </a:xfrm>
          <a:prstGeom prst="rect">
            <a:avLst/>
          </a:prstGeom>
        </p:spPr>
      </p:pic>
      <p:pic>
        <p:nvPicPr>
          <p:cNvPr id="2006" name="image 2006"/>
          <p:cNvPicPr>
            <a:picLocks noChangeAspect="1"/>
          </p:cNvPicPr>
          <p:nvPr/>
        </p:nvPicPr>
        <p:blipFill>
          <a:blip r:embed="rId2006">
                </a:blip>
          <a:srcRect/>
          <a:stretch>
            <a:fillRect/>
          </a:stretch>
        </p:blipFill>
        <p:spPr>
          <a:xfrm rot="0" flipV="0" flipH="0">
            <a:off x="6858000" y="5384800"/>
            <a:ext cx="1320800" cy="1320800"/>
          </a:xfrm>
          <a:prstGeom prst="rect">
            <a:avLst/>
          </a:prstGeom>
        </p:spPr>
      </p:pic>
      <p:pic>
        <p:nvPicPr>
          <p:cNvPr id="2007" name="image 2007"/>
          <p:cNvPicPr>
            <a:picLocks noChangeAspect="1"/>
          </p:cNvPicPr>
          <p:nvPr/>
        </p:nvPicPr>
        <p:blipFill>
          <a:blip r:embed="rId2007">
                </a:blip>
          <a:srcRect/>
          <a:stretch>
            <a:fillRect/>
          </a:stretch>
        </p:blipFill>
        <p:spPr>
          <a:xfrm rot="0" flipV="0" flipH="0">
            <a:off x="11595100" y="5384800"/>
            <a:ext cx="1320800" cy="1320800"/>
          </a:xfrm>
          <a:prstGeom prst="rect">
            <a:avLst/>
          </a:prstGeom>
        </p:spPr>
      </p:pic>
      <p:pic>
        <p:nvPicPr>
          <p:cNvPr id="2008" name="image 2008"/>
          <p:cNvPicPr>
            <a:picLocks noChangeAspect="1"/>
          </p:cNvPicPr>
          <p:nvPr/>
        </p:nvPicPr>
        <p:blipFill>
          <a:blip r:embed="rId2008">
                </a:blip>
          <a:srcRect/>
          <a:stretch>
            <a:fillRect/>
          </a:stretch>
        </p:blipFill>
        <p:spPr>
          <a:xfrm rot="0" flipV="0" flipH="0">
            <a:off x="21043900" y="5384800"/>
            <a:ext cx="1320800" cy="1320800"/>
          </a:xfrm>
          <a:prstGeom prst="rect">
            <a:avLst/>
          </a:prstGeom>
        </p:spPr>
      </p:pic>
      <p:pic>
        <p:nvPicPr>
          <p:cNvPr id="2009" name="image 2009"/>
          <p:cNvPicPr>
            <a:picLocks noChangeAspect="1"/>
          </p:cNvPicPr>
          <p:nvPr/>
        </p:nvPicPr>
        <p:blipFill>
          <a:blip r:embed="rId2009">
                </a:blip>
          <a:srcRect/>
          <a:stretch>
            <a:fillRect/>
          </a:stretch>
        </p:blipFill>
        <p:spPr>
          <a:xfrm rot="0" flipV="0" flipH="0">
            <a:off x="16319500" y="5384800"/>
            <a:ext cx="1320800" cy="1320800"/>
          </a:xfrm>
          <a:prstGeom prst="rect">
            <a:avLst/>
          </a:prstGeom>
        </p:spPr>
      </p:pic>
      <p:pic>
        <p:nvPicPr>
          <p:cNvPr id="20010" name="image 20010"/>
          <p:cNvPicPr>
            <a:picLocks noChangeAspect="1"/>
          </p:cNvPicPr>
          <p:nvPr/>
        </p:nvPicPr>
        <p:blipFill>
          <a:blip r:embed="rId20010">
                </a:blip>
          <a:srcRect/>
          <a:stretch>
            <a:fillRect/>
          </a:stretch>
        </p:blipFill>
        <p:spPr>
          <a:xfrm rot="0" flipV="0" flipH="0">
            <a:off x="5118100" y="5499100"/>
            <a:ext cx="38100" cy="6184900"/>
          </a:xfrm>
          <a:prstGeom prst="rect">
            <a:avLst/>
          </a:prstGeom>
        </p:spPr>
      </p:pic>
      <p:pic>
        <p:nvPicPr>
          <p:cNvPr id="20011" name="image 20011"/>
          <p:cNvPicPr>
            <a:picLocks noChangeAspect="1"/>
          </p:cNvPicPr>
          <p:nvPr/>
        </p:nvPicPr>
        <p:blipFill>
          <a:blip r:embed="rId20011">
                </a:blip>
          <a:srcRect/>
          <a:stretch>
            <a:fillRect/>
          </a:stretch>
        </p:blipFill>
        <p:spPr>
          <a:xfrm rot="0" flipV="0" flipH="0">
            <a:off x="9944100" y="5499100"/>
            <a:ext cx="38100" cy="6184900"/>
          </a:xfrm>
          <a:prstGeom prst="rect">
            <a:avLst/>
          </a:prstGeom>
        </p:spPr>
      </p:pic>
      <p:pic>
        <p:nvPicPr>
          <p:cNvPr id="20012" name="image 20012"/>
          <p:cNvPicPr>
            <a:picLocks noChangeAspect="1"/>
          </p:cNvPicPr>
          <p:nvPr/>
        </p:nvPicPr>
        <p:blipFill>
          <a:blip r:embed="rId20012">
                </a:blip>
          <a:srcRect/>
          <a:stretch>
            <a:fillRect/>
          </a:stretch>
        </p:blipFill>
        <p:spPr>
          <a:xfrm rot="0" flipV="0" flipH="0">
            <a:off x="14605000" y="5499100"/>
            <a:ext cx="38100" cy="6184900"/>
          </a:xfrm>
          <a:prstGeom prst="rect">
            <a:avLst/>
          </a:prstGeom>
        </p:spPr>
      </p:pic>
      <p:pic>
        <p:nvPicPr>
          <p:cNvPr id="20013" name="image 20013"/>
          <p:cNvPicPr>
            <a:picLocks noChangeAspect="1"/>
          </p:cNvPicPr>
          <p:nvPr/>
        </p:nvPicPr>
        <p:blipFill>
          <a:blip r:embed="rId20013">
                </a:blip>
          <a:srcRect/>
          <a:stretch>
            <a:fillRect/>
          </a:stretch>
        </p:blipFill>
        <p:spPr>
          <a:xfrm rot="0" flipV="0" flipH="0">
            <a:off x="19367500" y="5499100"/>
            <a:ext cx="38100" cy="6184900"/>
          </a:xfrm>
          <a:prstGeom prst="rect">
            <a:avLst/>
          </a:prstGeom>
        </p:spPr>
      </p:pic>
      <p:sp>
        <p:nvSpPr>
          <p:cNvPr id="20014" name="Object 20014"/>
          <p:cNvSpPr txBox="1"/>
          <p:nvPr/>
        </p:nvSpPr>
        <p:spPr>
          <a:xfrm>
            <a:off x="793750" y="7488554"/>
            <a:ext cx="4000500" cy="18288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只设置一个公司级别的OKR，除非公司有多条业务线。</a:t>
            </a:r>
            <a:endParaRPr lang="zh-CN" altLang="en-US"/>
          </a:p>
        </p:txBody>
      </p:sp>
      <p:sp>
        <p:nvSpPr>
          <p:cNvPr id="20015" name="Object 20015"/>
          <p:cNvSpPr txBox="1"/>
          <p:nvPr/>
        </p:nvSpPr>
        <p:spPr>
          <a:xfrm>
            <a:off x="5518150" y="7488554"/>
            <a:ext cx="4000500" cy="24384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给自己三个月的时间去挑战OKR，一周内可以完成的目标绝对称不上有挑战。</a:t>
            </a:r>
            <a:endParaRPr lang="zh-CN" altLang="en-US"/>
          </a:p>
        </p:txBody>
      </p:sp>
      <p:sp>
        <p:nvSpPr>
          <p:cNvPr id="20016" name="Object 20016"/>
          <p:cNvSpPr txBox="1"/>
          <p:nvPr/>
        </p:nvSpPr>
        <p:spPr>
          <a:xfrm>
            <a:off x="10191750" y="7488554"/>
            <a:ext cx="4000500" cy="18288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目标里不要有传统的绩效考核指标，目标需要能够鼓舞人心。</a:t>
            </a:r>
            <a:endParaRPr lang="zh-CN" altLang="en-US"/>
          </a:p>
        </p:txBody>
      </p:sp>
      <p:sp>
        <p:nvSpPr>
          <p:cNvPr id="20017" name="Object 20017"/>
          <p:cNvSpPr txBox="1"/>
          <p:nvPr/>
        </p:nvSpPr>
        <p:spPr>
          <a:xfrm>
            <a:off x="15055850" y="7488554"/>
            <a:ext cx="3975100" cy="42672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在每周盘点进度时，先从公司OKR开始，然后沟通部门级别的，不需要在会议上沟通个人OKR，个人OKR只要一对一交流就可以了。每周必须确认OKR的进度。</a:t>
            </a:r>
            <a:endParaRPr lang="zh-CN" altLang="en-US"/>
          </a:p>
        </p:txBody>
      </p:sp>
      <p:sp>
        <p:nvSpPr>
          <p:cNvPr id="20018" name="Object 20018"/>
          <p:cNvSpPr txBox="1"/>
          <p:nvPr/>
        </p:nvSpPr>
        <p:spPr>
          <a:xfrm>
            <a:off x="19716750" y="7488554"/>
            <a:ext cx="3975100" cy="24384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OKR是自上而下关联的。先设定公司的OKR，然后是部门的，最后是个人的。</a:t>
            </a:r>
            <a:endParaRPr lang="zh-CN" altLang="en-US"/>
          </a:p>
        </p:txBody>
      </p:sp>
      <p:sp>
        <p:nvSpPr>
          <p:cNvPr id="20019" name="Object 20019"/>
          <p:cNvSpPr txBox="1"/>
          <p:nvPr/>
        </p:nvSpPr>
        <p:spPr>
          <a:xfrm>
            <a:off x="1435099" y="5467350"/>
            <a:ext cx="2717800" cy="1003300"/>
          </a:xfrm>
          <a:prstGeom prst="rect">
            <a:avLst/>
          </a:prstGeom>
        </p:spPr>
        <p:txBody>
          <a:bodyPr vert="horz" anchor="t" rtlCol="0" anchorCtr="0">
            <a:noAutofit/>
          </a:bodyPr>
          <a:lstStyle/>
          <a:p>
            <a:pPr algn="ctr">
              <a:lnSpc>
                <a:spcPct val="100000"/>
              </a:lnSpc>
            </a:pPr>
            <a:r>
              <a:rPr sz="6600" i="0" b="1" spc="527" dirty="0" smtClean="0" lang="zh-CN">
                <a:solidFill>
                  <a:srgbClr val="FFFFFF"/>
                </a:solidFill>
                <a:latin typeface="OPPOSans-R"/>
                <a:ea typeface="OPPOSans-R"/>
              </a:rPr>
              <a:t>聚焦</a:t>
            </a:r>
            <a:endParaRPr lang="zh-CN" altLang="en-US"/>
          </a:p>
        </p:txBody>
      </p:sp>
      <p:sp>
        <p:nvSpPr>
          <p:cNvPr id="20020" name="Object 20020"/>
          <p:cNvSpPr txBox="1"/>
          <p:nvPr/>
        </p:nvSpPr>
        <p:spPr>
          <a:xfrm>
            <a:off x="6159500" y="5467350"/>
            <a:ext cx="2717800" cy="1003300"/>
          </a:xfrm>
          <a:prstGeom prst="rect">
            <a:avLst/>
          </a:prstGeom>
        </p:spPr>
        <p:txBody>
          <a:bodyPr vert="horz" anchor="t" rtlCol="0" anchorCtr="0">
            <a:noAutofit/>
          </a:bodyPr>
          <a:lstStyle/>
          <a:p>
            <a:pPr algn="ctr">
              <a:lnSpc>
                <a:spcPct val="100000"/>
              </a:lnSpc>
            </a:pPr>
            <a:r>
              <a:rPr sz="6600" i="0" b="1" spc="527" dirty="0" smtClean="0" lang="zh-CN">
                <a:solidFill>
                  <a:srgbClr val="FFFFFF"/>
                </a:solidFill>
                <a:latin typeface="OPPOSans-R"/>
                <a:ea typeface="OPPOSans-R"/>
              </a:rPr>
              <a:t>挑战</a:t>
            </a:r>
            <a:endParaRPr lang="zh-CN" altLang="en-US"/>
          </a:p>
        </p:txBody>
      </p:sp>
      <p:sp>
        <p:nvSpPr>
          <p:cNvPr id="20021" name="Object 20021"/>
          <p:cNvSpPr txBox="1"/>
          <p:nvPr/>
        </p:nvSpPr>
        <p:spPr>
          <a:xfrm>
            <a:off x="10833100" y="5467350"/>
            <a:ext cx="2717800" cy="1003300"/>
          </a:xfrm>
          <a:prstGeom prst="rect">
            <a:avLst/>
          </a:prstGeom>
        </p:spPr>
        <p:txBody>
          <a:bodyPr vert="horz" anchor="t" rtlCol="0" anchorCtr="0">
            <a:noAutofit/>
          </a:bodyPr>
          <a:lstStyle/>
          <a:p>
            <a:pPr algn="ctr">
              <a:lnSpc>
                <a:spcPct val="100000"/>
              </a:lnSpc>
            </a:pPr>
            <a:r>
              <a:rPr sz="6600" i="0" b="1" spc="527" dirty="0" smtClean="0" lang="zh-CN">
                <a:solidFill>
                  <a:srgbClr val="FFFFFF"/>
                </a:solidFill>
                <a:latin typeface="OPPOSans-R"/>
                <a:ea typeface="OPPOSans-R"/>
              </a:rPr>
              <a:t>鼓舞</a:t>
            </a:r>
            <a:endParaRPr lang="zh-CN" altLang="en-US"/>
          </a:p>
        </p:txBody>
      </p:sp>
      <p:sp>
        <p:nvSpPr>
          <p:cNvPr id="20022" name="Object 20022"/>
          <p:cNvSpPr txBox="1"/>
          <p:nvPr/>
        </p:nvSpPr>
        <p:spPr>
          <a:xfrm>
            <a:off x="15621000" y="5467350"/>
            <a:ext cx="2717800" cy="1003300"/>
          </a:xfrm>
          <a:prstGeom prst="rect">
            <a:avLst/>
          </a:prstGeom>
        </p:spPr>
        <p:txBody>
          <a:bodyPr vert="horz" anchor="t" rtlCol="0" anchorCtr="0">
            <a:noAutofit/>
          </a:bodyPr>
          <a:lstStyle/>
          <a:p>
            <a:pPr algn="ctr">
              <a:lnSpc>
                <a:spcPct val="100000"/>
              </a:lnSpc>
            </a:pPr>
            <a:r>
              <a:rPr sz="6600" i="0" b="1" spc="527" dirty="0" smtClean="0" lang="zh-CN">
                <a:solidFill>
                  <a:srgbClr val="FFFFFF"/>
                </a:solidFill>
                <a:latin typeface="OPPOSans-R"/>
                <a:ea typeface="OPPOSans-R"/>
              </a:rPr>
              <a:t>盘点</a:t>
            </a:r>
            <a:endParaRPr lang="zh-CN" altLang="en-US"/>
          </a:p>
        </p:txBody>
      </p:sp>
      <p:sp>
        <p:nvSpPr>
          <p:cNvPr id="20023" name="Object 20023"/>
          <p:cNvSpPr txBox="1"/>
          <p:nvPr/>
        </p:nvSpPr>
        <p:spPr>
          <a:xfrm>
            <a:off x="20345400" y="5467350"/>
            <a:ext cx="2717800" cy="1003300"/>
          </a:xfrm>
          <a:prstGeom prst="rect">
            <a:avLst/>
          </a:prstGeom>
        </p:spPr>
        <p:txBody>
          <a:bodyPr vert="horz" anchor="t" rtlCol="0" anchorCtr="0">
            <a:noAutofit/>
          </a:bodyPr>
          <a:lstStyle/>
          <a:p>
            <a:pPr algn="ctr">
              <a:lnSpc>
                <a:spcPct val="100000"/>
              </a:lnSpc>
            </a:pPr>
            <a:r>
              <a:rPr sz="6600" i="0" b="1" spc="527" dirty="0" smtClean="0" lang="zh-CN">
                <a:solidFill>
                  <a:srgbClr val="FFFFFF"/>
                </a:solidFill>
                <a:latin typeface="OPPOSans-R"/>
                <a:ea typeface="OPPOSans-R"/>
              </a:rPr>
              <a:t>关联</a:t>
            </a:r>
            <a:endParaRPr lang="zh-CN" altLang="en-US"/>
          </a:p>
        </p:txBody>
      </p:sp>
      <p:sp>
        <p:nvSpPr>
          <p:cNvPr id="20024" name="Object 20024"/>
          <p:cNvSpPr txBox="1"/>
          <p:nvPr/>
        </p:nvSpPr>
        <p:spPr>
          <a:xfrm>
            <a:off x="5861050" y="3230245"/>
            <a:ext cx="12661900" cy="1219200"/>
          </a:xfrm>
          <a:prstGeom prst="rect">
            <a:avLst/>
          </a:prstGeom>
        </p:spPr>
        <p:txBody>
          <a:bodyPr vert="horz" anchor="t" rtlCol="0" anchorCtr="0">
            <a:noAutofit/>
          </a:bodyPr>
          <a:lstStyle/>
          <a:p>
            <a:pPr algn="ctr">
              <a:lnSpc>
                <a:spcPct val="100000"/>
              </a:lnSpc>
            </a:pPr>
            <a:r>
              <a:rPr sz="7990" i="0" b="0" dirty="0" smtClean="0" lang="zh-CN">
                <a:solidFill>
                  <a:srgbClr val="FFFFFF"/>
                </a:solidFill>
                <a:latin typeface="OPPOSans-B"/>
                <a:ea typeface="OPPOSans-B"/>
              </a:rPr>
              <a:t>使用OKR的最后建议</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D328F"/>
        </a:solidFill>
      </p:bgPr>
    </p:bg>
    <p:spTree>
      <p:nvGrpSpPr>
        <p:cNvPr id="1" name=""/>
        <p:cNvGrpSpPr/>
        <p:nvPr/>
      </p:nvGrpSpPr>
      <p:grpSpPr>
        <a:xfrm>
          <a:off x="0" y="0"/>
          <a:ext cx="0" cy="0"/>
          <a:chOff x="0" y="0"/>
          <a:chExt cx="0" cy="0"/>
        </a:xfrm>
      </p:grpSpPr>
      <p:pic>
        <p:nvPicPr>
          <p:cNvPr id="2101" name="image 2101"/>
          <p:cNvPicPr>
            <a:picLocks noChangeAspect="1"/>
          </p:cNvPicPr>
          <p:nvPr/>
        </p:nvPicPr>
        <p:blipFill>
          <a:blip r:embed="rId2101">
                </a:blip>
          <a:srcRect/>
          <a:stretch>
            <a:fillRect/>
          </a:stretch>
        </p:blipFill>
        <p:spPr>
          <a:xfrm rot="0" flipV="0" flipH="0">
            <a:off x="0" y="0"/>
            <a:ext cx="24701500" cy="14097000"/>
          </a:xfrm>
          <a:prstGeom prst="rect">
            <a:avLst/>
          </a:prstGeom>
        </p:spPr>
      </p:pic>
      <p:pic>
        <p:nvPicPr>
          <p:cNvPr id="2102" name="image 2102"/>
          <p:cNvPicPr>
            <a:picLocks noChangeAspect="1"/>
          </p:cNvPicPr>
          <p:nvPr/>
        </p:nvPicPr>
        <p:blipFill>
          <a:blip r:embed="rId2102">
                </a:blip>
          <a:srcRect/>
          <a:stretch>
            <a:fillRect/>
          </a:stretch>
        </p:blipFill>
        <p:spPr>
          <a:xfrm rot="0" flipV="0" flipH="0">
            <a:off x="2032000" y="5397500"/>
            <a:ext cx="1320800" cy="1320800"/>
          </a:xfrm>
          <a:prstGeom prst="rect">
            <a:avLst/>
          </a:prstGeom>
        </p:spPr>
      </p:pic>
      <p:pic>
        <p:nvPicPr>
          <p:cNvPr id="2103" name="image 2103"/>
          <p:cNvPicPr>
            <a:picLocks noChangeAspect="1"/>
          </p:cNvPicPr>
          <p:nvPr/>
        </p:nvPicPr>
        <p:blipFill>
          <a:blip r:embed="rId2103">
                </a:blip>
          <a:srcRect/>
          <a:stretch>
            <a:fillRect/>
          </a:stretch>
        </p:blipFill>
        <p:spPr>
          <a:xfrm rot="0" flipV="0" flipH="0">
            <a:off x="6756400" y="5397500"/>
            <a:ext cx="1320800" cy="1320800"/>
          </a:xfrm>
          <a:prstGeom prst="rect">
            <a:avLst/>
          </a:prstGeom>
        </p:spPr>
      </p:pic>
      <p:pic>
        <p:nvPicPr>
          <p:cNvPr id="2104" name="image 2104"/>
          <p:cNvPicPr>
            <a:picLocks noChangeAspect="1"/>
          </p:cNvPicPr>
          <p:nvPr/>
        </p:nvPicPr>
        <p:blipFill>
          <a:blip r:embed="rId2104">
                </a:blip>
          <a:srcRect/>
          <a:stretch>
            <a:fillRect/>
          </a:stretch>
        </p:blipFill>
        <p:spPr>
          <a:xfrm rot="0" flipV="0" flipH="0">
            <a:off x="11493500" y="5397500"/>
            <a:ext cx="1320800" cy="1320800"/>
          </a:xfrm>
          <a:prstGeom prst="rect">
            <a:avLst/>
          </a:prstGeom>
        </p:spPr>
      </p:pic>
      <p:pic>
        <p:nvPicPr>
          <p:cNvPr id="2105" name="image 2105"/>
          <p:cNvPicPr>
            <a:picLocks noChangeAspect="1"/>
          </p:cNvPicPr>
          <p:nvPr/>
        </p:nvPicPr>
        <p:blipFill>
          <a:blip r:embed="rId2105">
                </a:blip>
          <a:srcRect/>
          <a:stretch>
            <a:fillRect/>
          </a:stretch>
        </p:blipFill>
        <p:spPr>
          <a:xfrm rot="0" flipV="0" flipH="0">
            <a:off x="20942300" y="5397500"/>
            <a:ext cx="1320800" cy="1320800"/>
          </a:xfrm>
          <a:prstGeom prst="rect">
            <a:avLst/>
          </a:prstGeom>
        </p:spPr>
      </p:pic>
      <p:pic>
        <p:nvPicPr>
          <p:cNvPr id="2106" name="image 2106"/>
          <p:cNvPicPr>
            <a:picLocks noChangeAspect="1"/>
          </p:cNvPicPr>
          <p:nvPr/>
        </p:nvPicPr>
        <p:blipFill>
          <a:blip r:embed="rId2106">
                </a:blip>
          <a:srcRect/>
          <a:stretch>
            <a:fillRect/>
          </a:stretch>
        </p:blipFill>
        <p:spPr>
          <a:xfrm rot="0" flipV="0" flipH="0">
            <a:off x="16217900" y="5397500"/>
            <a:ext cx="1320800" cy="1320800"/>
          </a:xfrm>
          <a:prstGeom prst="rect">
            <a:avLst/>
          </a:prstGeom>
        </p:spPr>
      </p:pic>
      <p:pic>
        <p:nvPicPr>
          <p:cNvPr id="2107" name="image 2107"/>
          <p:cNvPicPr>
            <a:picLocks noChangeAspect="1"/>
          </p:cNvPicPr>
          <p:nvPr/>
        </p:nvPicPr>
        <p:blipFill>
          <a:blip r:embed="rId2107">
                </a:blip>
          <a:srcRect/>
          <a:stretch>
            <a:fillRect/>
          </a:stretch>
        </p:blipFill>
        <p:spPr>
          <a:xfrm rot="0" flipV="0" flipH="0">
            <a:off x="5016500" y="5511800"/>
            <a:ext cx="38100" cy="6184900"/>
          </a:xfrm>
          <a:prstGeom prst="rect">
            <a:avLst/>
          </a:prstGeom>
        </p:spPr>
      </p:pic>
      <p:pic>
        <p:nvPicPr>
          <p:cNvPr id="2108" name="image 2108"/>
          <p:cNvPicPr>
            <a:picLocks noChangeAspect="1"/>
          </p:cNvPicPr>
          <p:nvPr/>
        </p:nvPicPr>
        <p:blipFill>
          <a:blip r:embed="rId2108">
                </a:blip>
          <a:srcRect/>
          <a:stretch>
            <a:fillRect/>
          </a:stretch>
        </p:blipFill>
        <p:spPr>
          <a:xfrm rot="0" flipV="0" flipH="0">
            <a:off x="9842500" y="5511800"/>
            <a:ext cx="38100" cy="6184900"/>
          </a:xfrm>
          <a:prstGeom prst="rect">
            <a:avLst/>
          </a:prstGeom>
        </p:spPr>
      </p:pic>
      <p:pic>
        <p:nvPicPr>
          <p:cNvPr id="2109" name="image 2109"/>
          <p:cNvPicPr>
            <a:picLocks noChangeAspect="1"/>
          </p:cNvPicPr>
          <p:nvPr/>
        </p:nvPicPr>
        <p:blipFill>
          <a:blip r:embed="rId2109">
                </a:blip>
          <a:srcRect/>
          <a:stretch>
            <a:fillRect/>
          </a:stretch>
        </p:blipFill>
        <p:spPr>
          <a:xfrm rot="0" flipV="0" flipH="0">
            <a:off x="14503400" y="5511800"/>
            <a:ext cx="38100" cy="6184900"/>
          </a:xfrm>
          <a:prstGeom prst="rect">
            <a:avLst/>
          </a:prstGeom>
        </p:spPr>
      </p:pic>
      <p:pic>
        <p:nvPicPr>
          <p:cNvPr id="21010" name="image 21010"/>
          <p:cNvPicPr>
            <a:picLocks noChangeAspect="1"/>
          </p:cNvPicPr>
          <p:nvPr/>
        </p:nvPicPr>
        <p:blipFill>
          <a:blip r:embed="rId21010">
                </a:blip>
          <a:srcRect/>
          <a:stretch>
            <a:fillRect/>
          </a:stretch>
        </p:blipFill>
        <p:spPr>
          <a:xfrm rot="0" flipV="0" flipH="0">
            <a:off x="19265900" y="5511800"/>
            <a:ext cx="38100" cy="6184900"/>
          </a:xfrm>
          <a:prstGeom prst="rect">
            <a:avLst/>
          </a:prstGeom>
        </p:spPr>
      </p:pic>
      <p:sp>
        <p:nvSpPr>
          <p:cNvPr id="21011" name="Object 21011"/>
          <p:cNvSpPr txBox="1"/>
          <p:nvPr/>
        </p:nvSpPr>
        <p:spPr>
          <a:xfrm>
            <a:off x="692150" y="7516103"/>
            <a:ext cx="4000500" cy="36957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OKR不是唯一一件你需要做的事，而是你必须要做的一件事。要相信大家可以保证事情顺利进行，不要把每个任务都塞进你的OKR里。</a:t>
            </a:r>
            <a:endParaRPr lang="zh-CN" altLang="en-US"/>
          </a:p>
        </p:txBody>
      </p:sp>
      <p:sp>
        <p:nvSpPr>
          <p:cNvPr id="21012" name="Object 21012"/>
          <p:cNvSpPr txBox="1"/>
          <p:nvPr/>
        </p:nvSpPr>
        <p:spPr>
          <a:xfrm>
            <a:off x="5416550" y="7516103"/>
            <a:ext cx="4000500" cy="3086099"/>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周一的OKR进度确认是一次谈话，而不是汇报或指示。务必要讨论信心指数、状态指标和优先级的变化。</a:t>
            </a:r>
            <a:endParaRPr lang="zh-CN" altLang="en-US"/>
          </a:p>
        </p:txBody>
      </p:sp>
      <p:sp>
        <p:nvSpPr>
          <p:cNvPr id="21013" name="Object 21013"/>
          <p:cNvSpPr txBox="1"/>
          <p:nvPr/>
        </p:nvSpPr>
        <p:spPr>
          <a:xfrm>
            <a:off x="10204450" y="7516103"/>
            <a:ext cx="3975100" cy="3086099"/>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鼓励员工对公司OKR提出意见和建议。OKR不只是自上而下的实施，也要有自下而上的成分，要让所有人都能参与其中。</a:t>
            </a:r>
            <a:endParaRPr lang="zh-CN" altLang="en-US"/>
          </a:p>
        </p:txBody>
      </p:sp>
      <p:sp>
        <p:nvSpPr>
          <p:cNvPr id="21014" name="Object 21014"/>
          <p:cNvSpPr txBox="1"/>
          <p:nvPr/>
        </p:nvSpPr>
        <p:spPr>
          <a:xfrm>
            <a:off x="14890750" y="7516103"/>
            <a:ext cx="3975100" cy="18542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把OKR公之于众，谷歌把它们放在了公司的内网上。</a:t>
            </a:r>
            <a:endParaRPr lang="zh-CN" altLang="en-US"/>
          </a:p>
        </p:txBody>
      </p:sp>
      <p:sp>
        <p:nvSpPr>
          <p:cNvPr id="21015" name="Object 21015"/>
          <p:cNvSpPr txBox="1"/>
          <p:nvPr/>
        </p:nvSpPr>
        <p:spPr>
          <a:xfrm>
            <a:off x="19615150" y="7516103"/>
            <a:ext cx="3975100" cy="2463800"/>
          </a:xfrm>
          <a:prstGeom prst="rect">
            <a:avLst/>
          </a:prstGeom>
        </p:spPr>
        <p:txBody>
          <a:bodyPr vert="horz" anchor="t" rtlCol="0" anchorCtr="0">
            <a:noAutofit/>
          </a:bodyPr>
          <a:lstStyle/>
          <a:p>
            <a:pPr algn="ctr">
              <a:lnSpc>
                <a:spcPct val="150000"/>
              </a:lnSpc>
            </a:pPr>
            <a:r>
              <a:rPr sz="2700" i="0" b="0" dirty="0" smtClean="0" lang="zh-CN">
                <a:solidFill>
                  <a:srgbClr val="FFFFFF"/>
                </a:solidFill>
                <a:latin typeface="OPPOSans-R"/>
                <a:ea typeface="OPPOSans-R"/>
              </a:rPr>
              <a:t>周五的庆祝活动对于周一严酷的业务来说是一种调剂，可以让团队保持乐观积极的态度。</a:t>
            </a:r>
            <a:endParaRPr lang="zh-CN" altLang="en-US"/>
          </a:p>
        </p:txBody>
      </p:sp>
      <p:sp>
        <p:nvSpPr>
          <p:cNvPr id="21016" name="Object 21016"/>
          <p:cNvSpPr txBox="1"/>
          <p:nvPr/>
        </p:nvSpPr>
        <p:spPr>
          <a:xfrm>
            <a:off x="1333500" y="5480050"/>
            <a:ext cx="2717800" cy="1003300"/>
          </a:xfrm>
          <a:prstGeom prst="rect">
            <a:avLst/>
          </a:prstGeom>
        </p:spPr>
        <p:txBody>
          <a:bodyPr vert="horz" anchor="t" rtlCol="0" anchorCtr="0">
            <a:noAutofit/>
          </a:bodyPr>
          <a:lstStyle/>
          <a:p>
            <a:pPr algn="ctr">
              <a:lnSpc>
                <a:spcPct val="100000"/>
              </a:lnSpc>
            </a:pPr>
            <a:r>
              <a:rPr sz="6600" i="0" b="1" spc="528" dirty="0" smtClean="0" lang="zh-CN">
                <a:solidFill>
                  <a:srgbClr val="FFFFFF"/>
                </a:solidFill>
                <a:latin typeface="OPPOSans-R"/>
                <a:ea typeface="OPPOSans-R"/>
              </a:rPr>
              <a:t>任务</a:t>
            </a:r>
            <a:endParaRPr lang="zh-CN" altLang="en-US"/>
          </a:p>
        </p:txBody>
      </p:sp>
      <p:sp>
        <p:nvSpPr>
          <p:cNvPr id="21017" name="Object 21017"/>
          <p:cNvSpPr txBox="1"/>
          <p:nvPr/>
        </p:nvSpPr>
        <p:spPr>
          <a:xfrm>
            <a:off x="6057899" y="5480050"/>
            <a:ext cx="2717800" cy="1003300"/>
          </a:xfrm>
          <a:prstGeom prst="rect">
            <a:avLst/>
          </a:prstGeom>
        </p:spPr>
        <p:txBody>
          <a:bodyPr vert="horz" anchor="t" rtlCol="0" anchorCtr="0">
            <a:noAutofit/>
          </a:bodyPr>
          <a:lstStyle/>
          <a:p>
            <a:pPr algn="ctr">
              <a:lnSpc>
                <a:spcPct val="100000"/>
              </a:lnSpc>
            </a:pPr>
            <a:r>
              <a:rPr sz="6600" i="0" b="1" spc="528" dirty="0" smtClean="0" lang="zh-CN">
                <a:solidFill>
                  <a:srgbClr val="FFFFFF"/>
                </a:solidFill>
                <a:latin typeface="OPPOSans-R"/>
                <a:ea typeface="OPPOSans-R"/>
              </a:rPr>
              <a:t>谈话</a:t>
            </a:r>
            <a:endParaRPr lang="zh-CN" altLang="en-US"/>
          </a:p>
        </p:txBody>
      </p:sp>
      <p:sp>
        <p:nvSpPr>
          <p:cNvPr id="21018" name="Object 21018"/>
          <p:cNvSpPr txBox="1"/>
          <p:nvPr/>
        </p:nvSpPr>
        <p:spPr>
          <a:xfrm>
            <a:off x="10833100" y="5480050"/>
            <a:ext cx="2717800" cy="1003300"/>
          </a:xfrm>
          <a:prstGeom prst="rect">
            <a:avLst/>
          </a:prstGeom>
        </p:spPr>
        <p:txBody>
          <a:bodyPr vert="horz" anchor="t" rtlCol="0" anchorCtr="0">
            <a:noAutofit/>
          </a:bodyPr>
          <a:lstStyle/>
          <a:p>
            <a:pPr algn="ctr">
              <a:lnSpc>
                <a:spcPct val="100000"/>
              </a:lnSpc>
            </a:pPr>
            <a:r>
              <a:rPr sz="6600" i="0" b="1" spc="528" dirty="0" smtClean="0" lang="zh-CN">
                <a:solidFill>
                  <a:srgbClr val="FFFFFF"/>
                </a:solidFill>
                <a:latin typeface="OPPOSans-R"/>
                <a:ea typeface="OPPOSans-R"/>
              </a:rPr>
              <a:t>鼓励</a:t>
            </a:r>
            <a:endParaRPr lang="zh-CN" altLang="en-US"/>
          </a:p>
        </p:txBody>
      </p:sp>
      <p:sp>
        <p:nvSpPr>
          <p:cNvPr id="21019" name="Object 21019"/>
          <p:cNvSpPr txBox="1"/>
          <p:nvPr/>
        </p:nvSpPr>
        <p:spPr>
          <a:xfrm>
            <a:off x="14516100" y="5480050"/>
            <a:ext cx="4724399" cy="1003300"/>
          </a:xfrm>
          <a:prstGeom prst="rect">
            <a:avLst/>
          </a:prstGeom>
        </p:spPr>
        <p:txBody>
          <a:bodyPr vert="horz" anchor="t" rtlCol="0" anchorCtr="0">
            <a:noAutofit/>
          </a:bodyPr>
          <a:lstStyle/>
          <a:p>
            <a:pPr algn="ctr">
              <a:lnSpc>
                <a:spcPct val="100000"/>
              </a:lnSpc>
            </a:pPr>
            <a:r>
              <a:rPr sz="6600" i="0" b="1" spc="528" dirty="0" smtClean="0" lang="zh-CN">
                <a:solidFill>
                  <a:srgbClr val="FFFFFF"/>
                </a:solidFill>
                <a:latin typeface="OPPOSans-R"/>
                <a:ea typeface="OPPOSans-R"/>
              </a:rPr>
              <a:t>公之于众</a:t>
            </a:r>
            <a:endParaRPr lang="zh-CN" altLang="en-US"/>
          </a:p>
        </p:txBody>
      </p:sp>
      <p:sp>
        <p:nvSpPr>
          <p:cNvPr id="21020" name="Object 21020"/>
          <p:cNvSpPr txBox="1"/>
          <p:nvPr/>
        </p:nvSpPr>
        <p:spPr>
          <a:xfrm>
            <a:off x="20243800" y="5480050"/>
            <a:ext cx="2717800" cy="1003300"/>
          </a:xfrm>
          <a:prstGeom prst="rect">
            <a:avLst/>
          </a:prstGeom>
        </p:spPr>
        <p:txBody>
          <a:bodyPr vert="horz" anchor="t" rtlCol="0" anchorCtr="0">
            <a:noAutofit/>
          </a:bodyPr>
          <a:lstStyle/>
          <a:p>
            <a:pPr algn="ctr">
              <a:lnSpc>
                <a:spcPct val="100000"/>
              </a:lnSpc>
            </a:pPr>
            <a:r>
              <a:rPr sz="6600" i="0" b="1" spc="528" dirty="0" smtClean="0" lang="zh-CN">
                <a:solidFill>
                  <a:srgbClr val="FFFFFF"/>
                </a:solidFill>
                <a:latin typeface="OPPOSans-R"/>
                <a:ea typeface="OPPOSans-R"/>
              </a:rPr>
              <a:t>乐观</a:t>
            </a:r>
            <a:endParaRPr lang="zh-CN" altLang="en-US"/>
          </a:p>
        </p:txBody>
      </p:sp>
      <p:sp>
        <p:nvSpPr>
          <p:cNvPr id="21021" name="Object 21021"/>
          <p:cNvSpPr txBox="1"/>
          <p:nvPr/>
        </p:nvSpPr>
        <p:spPr>
          <a:xfrm>
            <a:off x="5861050" y="3278375"/>
            <a:ext cx="12661900" cy="1219200"/>
          </a:xfrm>
          <a:prstGeom prst="rect">
            <a:avLst/>
          </a:prstGeom>
        </p:spPr>
        <p:txBody>
          <a:bodyPr vert="horz" anchor="t" rtlCol="0" anchorCtr="0">
            <a:noAutofit/>
          </a:bodyPr>
          <a:lstStyle/>
          <a:p>
            <a:pPr algn="ctr">
              <a:lnSpc>
                <a:spcPct val="100000"/>
              </a:lnSpc>
            </a:pPr>
            <a:r>
              <a:rPr sz="7990" i="0" b="0" dirty="0" smtClean="0" lang="zh-CN">
                <a:solidFill>
                  <a:srgbClr val="FFFFFF"/>
                </a:solidFill>
                <a:latin typeface="OPPOSans-B"/>
                <a:ea typeface="OPPOSans-B"/>
              </a:rPr>
              <a:t>使用OKR的最后建议</a:t>
            </a:r>
            <a:endParaRPr lang="zh-CN" altLang="en-US"/>
          </a:p>
        </p:txBody>
      </p:sp>
      <p:pic>
        <p:nvPicPr>
          <p:cNvPr id="21022" name="image 21022"/>
          <p:cNvPicPr>
            <a:picLocks noChangeAspect="1"/>
          </p:cNvPicPr>
          <p:nvPr/>
        </p:nvPicPr>
        <p:blipFill>
          <a:blip r:embed="rId21022">
                </a:blip>
          <a:srcRect/>
          <a:stretch>
            <a:fillRect/>
          </a:stretch>
        </p:blipFill>
        <p:spPr>
          <a:xfrm rot="0" flipV="0" flipH="0">
            <a:off x="4305300" y="1168400"/>
            <a:ext cx="139700" cy="1727200"/>
          </a:xfrm>
          <a:prstGeom prst="rect">
            <a:avLst/>
          </a:prstGeom>
        </p:spPr>
      </p:pic>
      <p:sp>
        <p:nvSpPr>
          <p:cNvPr id="21023" name="Object 21023"/>
          <p:cNvSpPr txBox="1"/>
          <p:nvPr/>
        </p:nvSpPr>
        <p:spPr>
          <a:xfrm>
            <a:off x="1155700" y="790924"/>
            <a:ext cx="4648200" cy="2273300"/>
          </a:xfrm>
          <a:prstGeom prst="rect">
            <a:avLst/>
          </a:prstGeom>
        </p:spPr>
        <p:txBody>
          <a:bodyPr vert="horz" anchor="t" rtlCol="0" anchorCtr="0">
            <a:noAutofit/>
          </a:bodyPr>
          <a:lstStyle/>
          <a:p>
            <a:pPr algn="l">
              <a:lnSpc>
                <a:spcPct val="100000"/>
              </a:lnSpc>
            </a:pPr>
            <a:r>
              <a:rPr sz="14890" i="0" b="0" dirty="0" smtClean="0" lang="zh-CN">
                <a:solidFill>
                  <a:srgbClr val="EA6873"/>
                </a:solidFill>
                <a:latin typeface="OPPOSans-B"/>
                <a:ea typeface="OPPOSans-B"/>
              </a:rPr>
              <a:t>06</a:t>
            </a:r>
            <a:endParaRPr lang="zh-CN" altLang="en-US"/>
          </a:p>
        </p:txBody>
      </p:sp>
      <p:sp>
        <p:nvSpPr>
          <p:cNvPr id="21024" name="Object 21024"/>
          <p:cNvSpPr txBox="1"/>
          <p:nvPr/>
        </p:nvSpPr>
        <p:spPr>
          <a:xfrm>
            <a:off x="5016500" y="1654524"/>
            <a:ext cx="7239000" cy="546100"/>
          </a:xfrm>
          <a:prstGeom prst="rect">
            <a:avLst/>
          </a:prstGeom>
        </p:spPr>
        <p:txBody>
          <a:bodyPr vert="horz" anchor="t" rtlCol="0" anchorCtr="0">
            <a:noAutofit/>
          </a:bodyPr>
          <a:lstStyle/>
          <a:p>
            <a:pPr algn="l">
              <a:lnSpc>
                <a:spcPct val="100000"/>
              </a:lnSpc>
            </a:pPr>
            <a:r>
              <a:rPr sz="3600" i="0" b="0" dirty="0" smtClean="0" lang="zh-CN">
                <a:solidFill>
                  <a:srgbClr val="FFFFFF"/>
                </a:solidFill>
                <a:latin typeface="OPPOSans-R"/>
                <a:ea typeface="OPPOSans-R"/>
              </a:rPr>
              <a:t>最后的建议</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D328F"/>
        </a:solidFill>
      </p:bgPr>
    </p:bg>
    <p:spTree>
      <p:nvGrpSpPr>
        <p:cNvPr id="1" name=""/>
        <p:cNvGrpSpPr/>
        <p:nvPr/>
      </p:nvGrpSpPr>
      <p:grpSpPr>
        <a:xfrm>
          <a:off x="0" y="0"/>
          <a:ext cx="0" cy="0"/>
          <a:chOff x="0" y="0"/>
          <a:chExt cx="0" cy="0"/>
        </a:xfrm>
      </p:grpSpPr>
      <p:pic>
        <p:nvPicPr>
          <p:cNvPr id="2201" name="image 2201"/>
          <p:cNvPicPr>
            <a:picLocks noChangeAspect="1"/>
          </p:cNvPicPr>
          <p:nvPr/>
        </p:nvPicPr>
        <p:blipFill>
          <a:blip r:embed="rId2201">
                </a:blip>
          <a:srcRect/>
          <a:stretch>
            <a:fillRect/>
          </a:stretch>
        </p:blipFill>
        <p:spPr>
          <a:xfrm rot="0" flipV="0" flipH="0">
            <a:off x="-101600" y="-63500"/>
            <a:ext cx="24485600" cy="13881100"/>
          </a:xfrm>
          <a:prstGeom prst="rect">
            <a:avLst/>
          </a:prstGeom>
        </p:spPr>
      </p:pic>
      <p:sp>
        <p:nvSpPr>
          <p:cNvPr id="2202" name="Object 2202"/>
          <p:cNvSpPr txBox="1"/>
          <p:nvPr/>
        </p:nvSpPr>
        <p:spPr>
          <a:xfrm>
            <a:off x="7447520" y="2247931"/>
            <a:ext cx="9488958" cy="1219200"/>
          </a:xfrm>
          <a:prstGeom prst="rect">
            <a:avLst/>
          </a:prstGeom>
        </p:spPr>
        <p:txBody>
          <a:bodyPr vert="horz" anchor="t" rtlCol="0" anchorCtr="0">
            <a:noAutofit/>
          </a:bodyPr>
          <a:lstStyle/>
          <a:p>
            <a:pPr algn="ctr">
              <a:lnSpc>
                <a:spcPct val="100000"/>
              </a:lnSpc>
            </a:pPr>
            <a:r>
              <a:rPr sz="7990" i="0" b="0" dirty="0" smtClean="0" lang="zh-CN">
                <a:solidFill>
                  <a:srgbClr val="FFFFFF"/>
                </a:solidFill>
                <a:latin typeface="OPPOSans-B"/>
                <a:ea typeface="OPPOSans-B"/>
              </a:rPr>
              <a:t>关于作者</a:t>
            </a:r>
            <a:endParaRPr lang="zh-CN" altLang="en-US"/>
          </a:p>
        </p:txBody>
      </p:sp>
      <p:sp>
        <p:nvSpPr>
          <p:cNvPr id="2203" name="Object 2203"/>
          <p:cNvSpPr txBox="1"/>
          <p:nvPr/>
        </p:nvSpPr>
        <p:spPr>
          <a:xfrm>
            <a:off x="2769253" y="4648199"/>
            <a:ext cx="18896292" cy="4203700"/>
          </a:xfrm>
          <a:prstGeom prst="rect">
            <a:avLst/>
          </a:prstGeom>
        </p:spPr>
        <p:txBody>
          <a:bodyPr vert="horz" anchor="t" rtlCol="0" anchorCtr="0">
            <a:noAutofit/>
          </a:bodyPr>
          <a:lstStyle/>
          <a:p>
            <a:pPr algn="l" marL="342900" indent="-342900">
              <a:lnSpc>
                <a:spcPct val="166666"/>
              </a:lnSpc>
              <a:buFont typeface="Arial" panose="020B0604020202020204" pitchFamily="34" charset="0"/>
              <a:buChar char="•"/>
            </a:pPr>
            <a:r>
              <a:rPr sz="2800" i="0" b="0" dirty="0" smtClean="0" lang="zh-CN">
                <a:solidFill>
                  <a:srgbClr val="FFFFFF"/>
                </a:solidFill>
                <a:latin typeface="OPPOSans-R"/>
                <a:ea typeface="OPPOSans-R"/>
              </a:rPr>
              <a:t>克里斯蒂娜·沃特克，Wodtke咨询公司的负责人，为企业做洞察力、执行力发展的培训，在加利福尼亚州艺术学院和斯坦福继续教育学院为企业的下一代接班人授课。</a:t>
            </a:r>
            <a:endParaRPr lang="zh-CN" altLang="en-US" sz="2800"/>
          </a:p>
          <a:p>
            <a:pPr algn="l" marL="342900" indent="-342900">
              <a:lnSpc>
                <a:spcPct val="166666"/>
              </a:lnSpc>
              <a:buFont typeface="Arial" panose="020B0604020202020204" pitchFamily="34" charset="0"/>
              <a:buChar char="•"/>
            </a:pPr>
            <a:r>
              <a:rPr sz="2800" i="0" b="0" dirty="0" smtClean="0" lang="zh-CN">
                <a:solidFill>
                  <a:srgbClr val="FFFFFF"/>
                </a:solidFill>
                <a:latin typeface="OPPOSans-R"/>
                <a:ea typeface="OPPOSans-R"/>
              </a:rPr>
              <a:t>克里斯蒂娜在一些公司中指导产品重新设计和前期产品规划，这些公司包括领英、聚友网、Zynga、雅虎、Hot Studio和eGreetings。她创办了两家咨询公司、一家产品公司和一款关于设计的在线杂志—Boxes and Arrows。她还是信息架构协会（Information Architecture Institute）的联合创始人。</a:t>
            </a:r>
            <a:endParaRPr lang="zh-CN" altLang="en-US" sz="2800"/>
          </a:p>
          <a:p>
            <a:pPr algn="l" marL="342900" indent="-342900">
              <a:lnSpc>
                <a:spcPct val="166666"/>
              </a:lnSpc>
              <a:buFont typeface="Arial" panose="020B0604020202020204" pitchFamily="34" charset="0"/>
              <a:buChar char="•"/>
            </a:pPr>
            <a:r>
              <a:rPr sz="2800" i="0" b="0" dirty="0" smtClean="0" lang="zh-CN">
                <a:solidFill>
                  <a:srgbClr val="FFFFFF"/>
                </a:solidFill>
                <a:latin typeface="OPPOSans-R"/>
                <a:ea typeface="OPPOSans-R"/>
              </a:rPr>
              <a:t>她发表过很多演讲，从讨论会到大学再到董事会，她也在网络上发表观点，大部分发表在elegatack.com上。</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D328F"/>
        </a:solidFill>
      </p:bgPr>
    </p:bg>
    <p:spTree>
      <p:nvGrpSpPr>
        <p:cNvPr id="1" name=""/>
        <p:cNvGrpSpPr/>
        <p:nvPr/>
      </p:nvGrpSpPr>
      <p:grpSpPr>
        <a:xfrm>
          <a:off x="0" y="0"/>
          <a:ext cx="0" cy="0"/>
          <a:chOff x="0" y="0"/>
          <a:chExt cx="0" cy="0"/>
        </a:xfrm>
      </p:grpSpPr>
      <p:pic>
        <p:nvPicPr>
          <p:cNvPr id="2301" name="image 2301"/>
          <p:cNvPicPr>
            <a:picLocks noChangeAspect="1"/>
          </p:cNvPicPr>
          <p:nvPr/>
        </p:nvPicPr>
        <p:blipFill>
          <a:blip r:embed="rId2301">
                </a:blip>
          <a:srcRect/>
          <a:stretch>
            <a:fillRect/>
          </a:stretch>
        </p:blipFill>
        <p:spPr>
          <a:xfrm rot="0" flipV="0" flipH="0">
            <a:off x="0" y="4254500"/>
            <a:ext cx="24371300" cy="9461500"/>
          </a:xfrm>
          <a:prstGeom prst="rect">
            <a:avLst/>
          </a:prstGeom>
        </p:spPr>
      </p:pic>
      <p:sp>
        <p:nvSpPr>
          <p:cNvPr id="2302" name="Object 2302"/>
          <p:cNvSpPr txBox="1"/>
          <p:nvPr/>
        </p:nvSpPr>
        <p:spPr>
          <a:xfrm>
            <a:off x="1918901" y="1963157"/>
            <a:ext cx="16040023" cy="3378200"/>
          </a:xfrm>
          <a:prstGeom prst="rect">
            <a:avLst/>
          </a:prstGeom>
        </p:spPr>
        <p:txBody>
          <a:bodyPr vert="horz" anchor="t" rtlCol="0" anchorCtr="0">
            <a:noAutofit/>
          </a:bodyPr>
          <a:lstStyle/>
          <a:p>
            <a:pPr algn="l">
              <a:lnSpc>
                <a:spcPct val="100000"/>
              </a:lnSpc>
            </a:pPr>
            <a:r>
              <a:rPr sz="10590" i="0" b="1" dirty="0" smtClean="0" lang="zh-CN">
                <a:solidFill>
                  <a:srgbClr val="FFFFFF"/>
                </a:solidFill>
                <a:latin typeface="OPPOSans-B"/>
                <a:ea typeface="OPPOSans-B"/>
              </a:rPr>
              <a:t>THANKS FOR</a:t>
            </a:r>
            <a:endParaRPr lang="zh-CN" altLang="en-US" sz="10590"/>
          </a:p>
          <a:p>
            <a:pPr algn="l">
              <a:lnSpc>
                <a:spcPct val="100000"/>
              </a:lnSpc>
            </a:pPr>
            <a:r>
              <a:rPr sz="10590" i="0" b="1" dirty="0" smtClean="0" lang="zh-CN">
                <a:solidFill>
                  <a:srgbClr val="FFFFFF"/>
                </a:solidFill>
                <a:latin typeface="OPPOSans-B"/>
                <a:ea typeface="OPPOSans-B"/>
              </a:rPr>
              <a:t>WATCHING</a:t>
            </a:r>
            <a:endParaRPr lang="zh-CN" altLang="en-US" sz="10590"/>
          </a:p>
          <a:p>
            <a:pPr algn="l">
              <a:lnSpc>
                <a:spcPct val="100000"/>
              </a:lnSpc>
            </a:pPr>
            <a:p>
              <a:pPr algn="l">
                <a:br>
                  <a:rPr lang="en-US" altLang="zh-CN" dirty="0"/>
                </a:br>
              </a:pPr>
              <a:endParaRPr lang="zh-CN" altLang="en-US" dirty="0" sz="10590"/>
            </a:p>
            <a:endParaRPr lang="zh-CN" altLang="en-US"/>
          </a:p>
        </p:txBody>
      </p:sp>
      <p:sp>
        <p:nvSpPr>
          <p:cNvPr id="2303" name="Object 2303"/>
          <p:cNvSpPr txBox="1"/>
          <p:nvPr/>
        </p:nvSpPr>
        <p:spPr>
          <a:xfrm>
            <a:off x="2019300" y="6338570"/>
            <a:ext cx="15113000" cy="762000"/>
          </a:xfrm>
          <a:prstGeom prst="rect">
            <a:avLst/>
          </a:prstGeom>
        </p:spPr>
        <p:txBody>
          <a:bodyPr vert="horz" anchor="t" rtlCol="0" anchorCtr="0">
            <a:noAutofit/>
          </a:bodyPr>
          <a:lstStyle/>
          <a:p>
            <a:pPr algn="l">
              <a:lnSpc>
                <a:spcPct val="100000"/>
              </a:lnSpc>
            </a:pPr>
            <a:r>
              <a:rPr sz="5000" i="0" b="0" dirty="0" smtClean="0" lang="zh-CN">
                <a:solidFill>
                  <a:srgbClr val="FFFFFF"/>
                </a:solidFill>
                <a:latin typeface="OPPOSans-R"/>
                <a:ea typeface="OPPOSans-R"/>
              </a:rPr>
              <a:t> 感谢您的观看！</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D328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t="63479"/>
          <a:stretch>
            <a:fillRect/>
          </a:stretch>
        </p:blipFill>
        <p:spPr>
          <a:xfrm rot="0" flipV="0" flipH="0">
            <a:off x="-38100" y="8727456"/>
            <a:ext cx="24472900" cy="5064743"/>
          </a:xfrm>
          <a:prstGeom prst="rect">
            <a:avLst/>
          </a:prstGeom>
        </p:spPr>
      </p:pic>
      <p:sp>
        <p:nvSpPr>
          <p:cNvPr id="302" name="Object 302"/>
          <p:cNvSpPr txBox="1"/>
          <p:nvPr/>
        </p:nvSpPr>
        <p:spPr>
          <a:xfrm>
            <a:off x="6750050" y="2247931"/>
            <a:ext cx="10972799" cy="1219200"/>
          </a:xfrm>
          <a:prstGeom prst="rect">
            <a:avLst/>
          </a:prstGeom>
        </p:spPr>
        <p:txBody>
          <a:bodyPr vert="horz" anchor="t" rtlCol="0" anchorCtr="0">
            <a:noAutofit/>
          </a:bodyPr>
          <a:lstStyle/>
          <a:p>
            <a:pPr algn="ctr">
              <a:lnSpc>
                <a:spcPct val="100000"/>
              </a:lnSpc>
            </a:pPr>
            <a:r>
              <a:rPr sz="8000" i="0" b="0" dirty="0" smtClean="0" lang="zh-CN">
                <a:solidFill>
                  <a:srgbClr val="FFFFFF"/>
                </a:solidFill>
                <a:latin typeface="OPPOSans-B"/>
                <a:ea typeface="OPPOSans-B"/>
              </a:rPr>
              <a:t>OKR是什么?</a:t>
            </a:r>
            <a:endParaRPr lang="zh-CN" altLang="en-US"/>
          </a:p>
        </p:txBody>
      </p:sp>
      <p:sp>
        <p:nvSpPr>
          <p:cNvPr id="303" name="Object 303"/>
          <p:cNvSpPr txBox="1"/>
          <p:nvPr/>
        </p:nvSpPr>
        <p:spPr>
          <a:xfrm>
            <a:off x="3670300" y="5257800"/>
            <a:ext cx="17947381" cy="3048000"/>
          </a:xfrm>
          <a:prstGeom prst="rect">
            <a:avLst/>
          </a:prstGeom>
        </p:spPr>
        <p:txBody>
          <a:bodyPr vert="horz" anchor="t" rtlCol="0" anchorCtr="0">
            <a:noAutofit/>
          </a:bodyPr>
          <a:lstStyle/>
          <a:p>
            <a:pPr algn="l" marL="342900" indent="-342900">
              <a:lnSpc>
                <a:spcPct val="166666"/>
              </a:lnSpc>
              <a:buFont typeface="Arial" panose="020B0604020202020204" pitchFamily="34" charset="0"/>
              <a:buChar char="•"/>
            </a:pPr>
            <a:r>
              <a:rPr sz="3000" i="0" b="0" dirty="0" smtClean="0" lang="zh-CN">
                <a:solidFill>
                  <a:srgbClr val="FFFFFF"/>
                </a:solidFill>
                <a:latin typeface="OPPOSans-R"/>
                <a:ea typeface="OPPOSans-R"/>
              </a:rPr>
              <a:t>OKR 这套系统最初由英特尔公司制定，在谷歌成立不久，被风投家约翰·都尔(John-Doerr)引入谷歌，并一直沿用至今。除了Google以外，现如今有很多公司在使用，国外Facebook，Twitter，Linkedin，国内我知道知乎，美洽，咕咚，明道等在使用。</a:t>
            </a:r>
            <a:endParaRPr lang="zh-CN" altLang="en-US" sz="3000"/>
          </a:p>
          <a:p>
            <a:pPr algn="l" marL="342900" indent="-342900">
              <a:lnSpc>
                <a:spcPct val="166666"/>
              </a:lnSpc>
              <a:buFont typeface="Arial" panose="020B0604020202020204" pitchFamily="34" charset="0"/>
              <a:buChar char="•"/>
            </a:pPr>
            <a:r>
              <a:rPr sz="3000" i="0" b="0" dirty="0" smtClean="0" lang="zh-CN">
                <a:solidFill>
                  <a:srgbClr val="FFFFFF"/>
                </a:solidFill>
                <a:latin typeface="OPPOSans-R"/>
                <a:ea typeface="OPPOSans-R"/>
              </a:rPr>
              <a:t>通过这么多公司的使用充分说明了OKR方式的可行性，OKR在执行过程主要以季度为周期来进行管理。</a:t>
            </a:r>
            <a:endParaRPr lang="zh-CN" altLang="en-US"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D328F"/>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r="154"/>
          <a:stretch>
            <a:fillRect/>
          </a:stretch>
        </p:blipFill>
        <p:spPr>
          <a:xfrm rot="0" flipV="0" flipH="0">
            <a:off x="28510" y="-23790"/>
            <a:ext cx="24406526" cy="13752330"/>
          </a:xfrm>
          <a:prstGeom prst="rect">
            <a:avLst/>
          </a:prstGeom>
        </p:spPr>
      </p:pic>
      <p:pic>
        <p:nvPicPr>
          <p:cNvPr id="402" name="image 402"/>
          <p:cNvPicPr>
            <a:picLocks noChangeAspect="1"/>
          </p:cNvPicPr>
          <p:nvPr/>
        </p:nvPicPr>
        <p:blipFill>
          <a:blip r:embed="rId402">
                </a:blip>
          <a:srcRect/>
          <a:stretch>
            <a:fillRect/>
          </a:stretch>
        </p:blipFill>
        <p:spPr>
          <a:xfrm rot="0" flipV="0" flipH="0">
            <a:off x="4622800" y="2146300"/>
            <a:ext cx="25400" cy="9410700"/>
          </a:xfrm>
          <a:prstGeom prst="rect">
            <a:avLst/>
          </a:prstGeom>
        </p:spPr>
      </p:pic>
      <p:sp>
        <p:nvSpPr>
          <p:cNvPr id="403" name="Object 403"/>
          <p:cNvSpPr txBox="1"/>
          <p:nvPr/>
        </p:nvSpPr>
        <p:spPr>
          <a:xfrm rot="-5400000">
            <a:off x="-4542189" y="5245099"/>
            <a:ext cx="12538778" cy="3073399"/>
          </a:xfrm>
          <a:prstGeom prst="rect">
            <a:avLst/>
          </a:prstGeom>
        </p:spPr>
        <p:txBody>
          <a:bodyPr vert="horz" anchor="t" rtlCol="0" anchorCtr="0">
            <a:noAutofit/>
          </a:bodyPr>
          <a:lstStyle/>
          <a:p>
            <a:pPr algn="ctr">
              <a:lnSpc>
                <a:spcPct val="156666"/>
              </a:lnSpc>
            </a:pPr>
            <a:r>
              <a:rPr sz="12860" i="0" b="0" dirty="0" smtClean="0" lang="zh-CN">
                <a:solidFill>
                  <a:srgbClr val="EA6873"/>
                </a:solidFill>
                <a:latin typeface="OPPOSans-B"/>
                <a:ea typeface="OPPOSans-B"/>
              </a:rPr>
              <a:t>CONTENTS</a:t>
            </a:r>
            <a:endParaRPr lang="zh-CN" altLang="en-US"/>
          </a:p>
        </p:txBody>
      </p:sp>
      <p:sp>
        <p:nvSpPr>
          <p:cNvPr id="404" name="Object 404"/>
          <p:cNvSpPr txBox="1"/>
          <p:nvPr/>
        </p:nvSpPr>
        <p:spPr>
          <a:xfrm>
            <a:off x="5905500" y="3573594"/>
            <a:ext cx="5753100" cy="1168400"/>
          </a:xfrm>
          <a:prstGeom prst="rect">
            <a:avLst/>
          </a:prstGeom>
        </p:spPr>
        <p:txBody>
          <a:bodyPr vert="horz" anchor="t" rtlCol="0" anchorCtr="0">
            <a:noAutofit/>
          </a:bodyPr>
          <a:lstStyle/>
          <a:p>
            <a:pPr algn="l">
              <a:lnSpc>
                <a:spcPct val="105000"/>
              </a:lnSpc>
            </a:pPr>
            <a:r>
              <a:rPr sz="3679" i="0" b="0" dirty="0" smtClean="0" lang="zh-CN">
                <a:solidFill>
                  <a:srgbClr val="FFFFFF"/>
                </a:solidFill>
                <a:latin typeface="OPPOSans-R"/>
                <a:ea typeface="OPPOSans-R"/>
              </a:rPr>
              <a:t>确定目标，确保团队</a:t>
            </a:r>
            <a:endParaRPr lang="zh-CN" altLang="en-US" sz="3679"/>
          </a:p>
          <a:p>
            <a:pPr algn="l">
              <a:lnSpc>
                <a:spcPct val="105000"/>
              </a:lnSpc>
            </a:pPr>
            <a:r>
              <a:rPr sz="3679" i="0" b="0" dirty="0" smtClean="0" lang="zh-CN">
                <a:solidFill>
                  <a:srgbClr val="FFFFFF"/>
                </a:solidFill>
                <a:latin typeface="OPPOSans-R"/>
                <a:ea typeface="OPPOSans-R"/>
              </a:rPr>
              <a:t>聚焦到重要目标上</a:t>
            </a:r>
            <a:endParaRPr lang="zh-CN" altLang="en-US"/>
          </a:p>
        </p:txBody>
      </p:sp>
      <p:sp>
        <p:nvSpPr>
          <p:cNvPr id="405" name="Object 405"/>
          <p:cNvSpPr txBox="1"/>
          <p:nvPr/>
        </p:nvSpPr>
        <p:spPr>
          <a:xfrm>
            <a:off x="5905500" y="7158272"/>
            <a:ext cx="7366000" cy="1168400"/>
          </a:xfrm>
          <a:prstGeom prst="rect">
            <a:avLst/>
          </a:prstGeom>
        </p:spPr>
        <p:txBody>
          <a:bodyPr vert="horz" anchor="t" rtlCol="0" anchorCtr="0">
            <a:noAutofit/>
          </a:bodyPr>
          <a:lstStyle/>
          <a:p>
            <a:pPr algn="l">
              <a:lnSpc>
                <a:spcPct val="105000"/>
              </a:lnSpc>
            </a:pPr>
            <a:r>
              <a:rPr sz="3679" i="0" b="0" dirty="0" smtClean="0" lang="zh-CN">
                <a:solidFill>
                  <a:srgbClr val="FFFFFF"/>
                </a:solidFill>
                <a:latin typeface="OPPOSans-R"/>
                <a:ea typeface="OPPOSans-R"/>
              </a:rPr>
              <a:t>讨论关键结果，</a:t>
            </a:r>
            <a:endParaRPr lang="zh-CN" altLang="en-US" sz="3679"/>
          </a:p>
          <a:p>
            <a:pPr algn="l">
              <a:lnSpc>
                <a:spcPct val="105000"/>
              </a:lnSpc>
            </a:pPr>
            <a:r>
              <a:rPr sz="3679" i="0" b="0" dirty="0" smtClean="0" lang="zh-CN">
                <a:solidFill>
                  <a:srgbClr val="FFFFFF"/>
                </a:solidFill>
                <a:latin typeface="OPPOSans-R"/>
                <a:ea typeface="OPPOSans-R"/>
              </a:rPr>
              <a:t>复盘OKR实施过程中的问题</a:t>
            </a:r>
            <a:endParaRPr lang="zh-CN" altLang="en-US"/>
          </a:p>
        </p:txBody>
      </p:sp>
      <p:sp>
        <p:nvSpPr>
          <p:cNvPr id="406" name="Object 406"/>
          <p:cNvSpPr txBox="1"/>
          <p:nvPr/>
        </p:nvSpPr>
        <p:spPr>
          <a:xfrm>
            <a:off x="5905500" y="10707116"/>
            <a:ext cx="73660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评估OKR实施成果</a:t>
            </a:r>
            <a:endParaRPr lang="zh-CN" altLang="en-US"/>
          </a:p>
        </p:txBody>
      </p:sp>
      <p:sp>
        <p:nvSpPr>
          <p:cNvPr id="407" name="Object 407"/>
          <p:cNvSpPr txBox="1"/>
          <p:nvPr/>
        </p:nvSpPr>
        <p:spPr>
          <a:xfrm>
            <a:off x="14579600" y="10707116"/>
            <a:ext cx="73660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最后的建议</a:t>
            </a:r>
            <a:endParaRPr lang="zh-CN" altLang="en-US"/>
          </a:p>
        </p:txBody>
      </p:sp>
      <p:sp>
        <p:nvSpPr>
          <p:cNvPr id="408" name="Object 408"/>
          <p:cNvSpPr txBox="1"/>
          <p:nvPr/>
        </p:nvSpPr>
        <p:spPr>
          <a:xfrm>
            <a:off x="14579600" y="7049516"/>
            <a:ext cx="73660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OKR使用的六大场景</a:t>
            </a:r>
            <a:endParaRPr lang="zh-CN" altLang="en-US"/>
          </a:p>
        </p:txBody>
      </p:sp>
      <p:sp>
        <p:nvSpPr>
          <p:cNvPr id="409" name="Object 409"/>
          <p:cNvSpPr txBox="1"/>
          <p:nvPr/>
        </p:nvSpPr>
        <p:spPr>
          <a:xfrm>
            <a:off x="14579600" y="3573594"/>
            <a:ext cx="6718300" cy="558800"/>
          </a:xfrm>
          <a:prstGeom prst="rect">
            <a:avLst/>
          </a:prstGeom>
        </p:spPr>
        <p:txBody>
          <a:bodyPr vert="horz" anchor="t" rtlCol="0" anchorCtr="0">
            <a:noAutofit/>
          </a:bodyPr>
          <a:lstStyle/>
          <a:p>
            <a:pPr algn="l">
              <a:lnSpc>
                <a:spcPct val="100000"/>
              </a:lnSpc>
            </a:pPr>
            <a:r>
              <a:rPr sz="3679" i="0" b="0" dirty="0" smtClean="0" lang="zh-CN">
                <a:solidFill>
                  <a:srgbClr val="FFFFFF"/>
                </a:solidFill>
                <a:latin typeface="OPPOSans-R"/>
                <a:ea typeface="OPPOSans-R"/>
              </a:rPr>
              <a:t>影响目标达成的关键因素</a:t>
            </a:r>
            <a:endParaRPr lang="zh-CN" altLang="en-US"/>
          </a:p>
        </p:txBody>
      </p:sp>
      <p:sp>
        <p:nvSpPr>
          <p:cNvPr id="4010" name="Object 4010"/>
          <p:cNvSpPr txBox="1"/>
          <p:nvPr/>
        </p:nvSpPr>
        <p:spPr>
          <a:xfrm>
            <a:off x="5905500" y="22685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01</a:t>
            </a:r>
            <a:endParaRPr lang="zh-CN" altLang="en-US"/>
          </a:p>
        </p:txBody>
      </p:sp>
      <p:sp>
        <p:nvSpPr>
          <p:cNvPr id="4011" name="Object 4011"/>
          <p:cNvSpPr txBox="1"/>
          <p:nvPr/>
        </p:nvSpPr>
        <p:spPr>
          <a:xfrm>
            <a:off x="14579600" y="22685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04</a:t>
            </a:r>
            <a:endParaRPr lang="zh-CN" altLang="en-US"/>
          </a:p>
        </p:txBody>
      </p:sp>
      <p:sp>
        <p:nvSpPr>
          <p:cNvPr id="4012" name="Object 4012"/>
          <p:cNvSpPr txBox="1"/>
          <p:nvPr/>
        </p:nvSpPr>
        <p:spPr>
          <a:xfrm>
            <a:off x="5905500" y="58753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02</a:t>
            </a:r>
            <a:endParaRPr lang="zh-CN" altLang="en-US"/>
          </a:p>
        </p:txBody>
      </p:sp>
      <p:sp>
        <p:nvSpPr>
          <p:cNvPr id="4013" name="Object 4013"/>
          <p:cNvSpPr txBox="1"/>
          <p:nvPr/>
        </p:nvSpPr>
        <p:spPr>
          <a:xfrm>
            <a:off x="14579600" y="58753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05</a:t>
            </a:r>
            <a:endParaRPr lang="zh-CN" altLang="en-US"/>
          </a:p>
        </p:txBody>
      </p:sp>
      <p:sp>
        <p:nvSpPr>
          <p:cNvPr id="4014" name="Object 4014"/>
          <p:cNvSpPr txBox="1"/>
          <p:nvPr/>
        </p:nvSpPr>
        <p:spPr>
          <a:xfrm>
            <a:off x="5905500" y="95583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03</a:t>
            </a:r>
            <a:endParaRPr lang="zh-CN" altLang="en-US"/>
          </a:p>
        </p:txBody>
      </p:sp>
      <p:sp>
        <p:nvSpPr>
          <p:cNvPr id="4015" name="Object 4015"/>
          <p:cNvSpPr txBox="1"/>
          <p:nvPr/>
        </p:nvSpPr>
        <p:spPr>
          <a:xfrm>
            <a:off x="14579600" y="9558337"/>
            <a:ext cx="5207000" cy="838200"/>
          </a:xfrm>
          <a:prstGeom prst="rect">
            <a:avLst/>
          </a:prstGeom>
        </p:spPr>
        <p:txBody>
          <a:bodyPr vert="horz" anchor="t" rtlCol="0" anchorCtr="0">
            <a:noAutofit/>
          </a:bodyPr>
          <a:lstStyle/>
          <a:p>
            <a:pPr algn="l">
              <a:lnSpc>
                <a:spcPct val="100000"/>
              </a:lnSpc>
            </a:pPr>
            <a:r>
              <a:rPr sz="5500" i="0" b="0" dirty="0" smtClean="0" lang="zh-CN">
                <a:solidFill>
                  <a:srgbClr val="FFFFFF"/>
                </a:solidFill>
                <a:latin typeface="OPPOSans-B"/>
                <a:ea typeface="OPPOSans-B"/>
              </a:rPr>
              <a:t>Part 06</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328F"/>
        </a:solidFill>
      </p:bgPr>
    </p:bg>
    <p:spTree>
      <p:nvGrpSpPr>
        <p:cNvPr id="1" name=""/>
        <p:cNvGrpSpPr/>
        <p:nvPr/>
      </p:nvGrpSpPr>
      <p:grpSpPr>
        <a:xfrm>
          <a:off x="0" y="0"/>
          <a:ext cx="0" cy="0"/>
          <a:chOff x="0" y="0"/>
          <a:chExt cx="0" cy="0"/>
        </a:xfrm>
      </p:grpSpPr>
      <p:pic>
        <p:nvPicPr>
          <p:cNvPr id="501" name="image 501"/>
          <p:cNvPicPr>
            <a:picLocks noChangeAspect="1"/>
          </p:cNvPicPr>
          <p:nvPr/>
        </p:nvPicPr>
        <p:blipFill>
          <a:blip r:embed="rId501">
                </a:blip>
          <a:srcRect/>
          <a:stretch>
            <a:fillRect/>
          </a:stretch>
        </p:blipFill>
        <p:spPr>
          <a:xfrm rot="0" flipV="0" flipH="0">
            <a:off x="9042400" y="7023100"/>
            <a:ext cx="6096000" cy="152400"/>
          </a:xfrm>
          <a:prstGeom prst="rect">
            <a:avLst/>
          </a:prstGeom>
        </p:spPr>
      </p:pic>
      <p:sp>
        <p:nvSpPr>
          <p:cNvPr id="502" name="Object 502"/>
          <p:cNvSpPr txBox="1"/>
          <p:nvPr/>
        </p:nvSpPr>
        <p:spPr>
          <a:xfrm>
            <a:off x="6400800" y="4876800"/>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01</a:t>
            </a:r>
            <a:endParaRPr lang="zh-CN" altLang="en-US"/>
          </a:p>
        </p:txBody>
      </p:sp>
      <p:sp>
        <p:nvSpPr>
          <p:cNvPr id="503" name="Object 503"/>
          <p:cNvSpPr txBox="1"/>
          <p:nvPr/>
        </p:nvSpPr>
        <p:spPr>
          <a:xfrm>
            <a:off x="4984750" y="7859712"/>
            <a:ext cx="144145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确定目标，确保团队聚焦到重要目标上</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D328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blip>
          <a:srcRect/>
          <a:stretch>
            <a:fillRect/>
          </a:stretch>
        </p:blipFill>
        <p:spPr>
          <a:xfrm rot="0" flipV="0" flipH="0">
            <a:off x="0" y="-76200"/>
            <a:ext cx="24676100" cy="14224000"/>
          </a:xfrm>
          <a:prstGeom prst="rect">
            <a:avLst/>
          </a:prstGeom>
        </p:spPr>
      </p:pic>
      <p:pic>
        <p:nvPicPr>
          <p:cNvPr id="602" name="image 602"/>
          <p:cNvPicPr>
            <a:picLocks noChangeAspect="1"/>
          </p:cNvPicPr>
          <p:nvPr/>
        </p:nvPicPr>
        <p:blipFill>
          <a:blip r:embed="rId602">
                </a:blip>
          <a:srcRect/>
          <a:stretch>
            <a:fillRect/>
          </a:stretch>
        </p:blipFill>
        <p:spPr>
          <a:xfrm rot="0" flipV="0" flipH="0">
            <a:off x="2120900" y="4864100"/>
            <a:ext cx="901700" cy="901700"/>
          </a:xfrm>
          <a:prstGeom prst="rect">
            <a:avLst/>
          </a:prstGeom>
        </p:spPr>
      </p:pic>
      <p:pic>
        <p:nvPicPr>
          <p:cNvPr id="603" name="image 603"/>
          <p:cNvPicPr>
            <a:picLocks noChangeAspect="1"/>
          </p:cNvPicPr>
          <p:nvPr/>
        </p:nvPicPr>
        <p:blipFill>
          <a:blip r:embed="rId603">
                </a:blip>
          <a:srcRect/>
          <a:stretch>
            <a:fillRect/>
          </a:stretch>
        </p:blipFill>
        <p:spPr>
          <a:xfrm rot="0" flipV="0" flipH="0">
            <a:off x="13081000" y="4851400"/>
            <a:ext cx="901700" cy="901700"/>
          </a:xfrm>
          <a:prstGeom prst="rect">
            <a:avLst/>
          </a:prstGeom>
        </p:spPr>
      </p:pic>
      <p:pic>
        <p:nvPicPr>
          <p:cNvPr id="604" name="image 604"/>
          <p:cNvPicPr>
            <a:picLocks noChangeAspect="1"/>
          </p:cNvPicPr>
          <p:nvPr/>
        </p:nvPicPr>
        <p:blipFill>
          <a:blip r:embed="rId604">
                </a:blip>
          <a:srcRect/>
          <a:stretch>
            <a:fillRect/>
          </a:stretch>
        </p:blipFill>
        <p:spPr>
          <a:xfrm rot="0" flipV="0" flipH="0">
            <a:off x="13081000" y="6629400"/>
            <a:ext cx="901700" cy="901700"/>
          </a:xfrm>
          <a:prstGeom prst="rect">
            <a:avLst/>
          </a:prstGeom>
        </p:spPr>
      </p:pic>
      <p:pic>
        <p:nvPicPr>
          <p:cNvPr id="605" name="image 605"/>
          <p:cNvPicPr>
            <a:picLocks noChangeAspect="1"/>
          </p:cNvPicPr>
          <p:nvPr/>
        </p:nvPicPr>
        <p:blipFill>
          <a:blip r:embed="rId605">
                </a:blip>
          <a:srcRect/>
          <a:stretch>
            <a:fillRect/>
          </a:stretch>
        </p:blipFill>
        <p:spPr>
          <a:xfrm rot="0" flipV="0" flipH="0">
            <a:off x="2120900" y="6629400"/>
            <a:ext cx="901700" cy="901700"/>
          </a:xfrm>
          <a:prstGeom prst="rect">
            <a:avLst/>
          </a:prstGeom>
        </p:spPr>
      </p:pic>
      <p:pic>
        <p:nvPicPr>
          <p:cNvPr id="606" name="image 606"/>
          <p:cNvPicPr>
            <a:picLocks noChangeAspect="1"/>
          </p:cNvPicPr>
          <p:nvPr/>
        </p:nvPicPr>
        <p:blipFill>
          <a:blip r:embed="rId606">
                </a:blip>
          <a:srcRect/>
          <a:stretch>
            <a:fillRect/>
          </a:stretch>
        </p:blipFill>
        <p:spPr>
          <a:xfrm rot="0" flipV="0" flipH="0">
            <a:off x="2120900" y="8509000"/>
            <a:ext cx="901700" cy="901700"/>
          </a:xfrm>
          <a:prstGeom prst="rect">
            <a:avLst/>
          </a:prstGeom>
        </p:spPr>
      </p:pic>
      <p:pic>
        <p:nvPicPr>
          <p:cNvPr id="607" name="image 607"/>
          <p:cNvPicPr>
            <a:picLocks noChangeAspect="1"/>
          </p:cNvPicPr>
          <p:nvPr/>
        </p:nvPicPr>
        <p:blipFill>
          <a:blip r:embed="rId607">
                </a:blip>
          <a:srcRect/>
          <a:stretch>
            <a:fillRect/>
          </a:stretch>
        </p:blipFill>
        <p:spPr>
          <a:xfrm rot="0" flipV="0" flipH="0">
            <a:off x="4940300" y="1352550"/>
            <a:ext cx="139700" cy="1727200"/>
          </a:xfrm>
          <a:prstGeom prst="rect">
            <a:avLst/>
          </a:prstGeom>
        </p:spPr>
      </p:pic>
      <p:sp>
        <p:nvSpPr>
          <p:cNvPr id="608" name="Object 608"/>
          <p:cNvSpPr txBox="1"/>
          <p:nvPr/>
        </p:nvSpPr>
        <p:spPr>
          <a:xfrm>
            <a:off x="1993900" y="1003300"/>
            <a:ext cx="4648200" cy="2273300"/>
          </a:xfrm>
          <a:prstGeom prst="rect">
            <a:avLst/>
          </a:prstGeom>
        </p:spPr>
        <p:txBody>
          <a:bodyPr vert="horz" anchor="t" rtlCol="0" anchorCtr="0">
            <a:noAutofit/>
          </a:bodyPr>
          <a:lstStyle/>
          <a:p>
            <a:pPr algn="l">
              <a:lnSpc>
                <a:spcPct val="100000"/>
              </a:lnSpc>
            </a:pPr>
            <a:r>
              <a:rPr sz="14900" i="0" b="0" dirty="0" smtClean="0" lang="zh-CN">
                <a:solidFill>
                  <a:srgbClr val="EA6873"/>
                </a:solidFill>
                <a:latin typeface="OPPOSans-B"/>
                <a:ea typeface="OPPOSans-B"/>
              </a:rPr>
              <a:t>01</a:t>
            </a:r>
            <a:endParaRPr lang="zh-CN" altLang="en-US"/>
          </a:p>
        </p:txBody>
      </p:sp>
      <p:sp>
        <p:nvSpPr>
          <p:cNvPr id="609" name="Object 609"/>
          <p:cNvSpPr txBox="1"/>
          <p:nvPr/>
        </p:nvSpPr>
        <p:spPr>
          <a:xfrm>
            <a:off x="5905500" y="1377950"/>
            <a:ext cx="7137400" cy="1524000"/>
          </a:xfrm>
          <a:prstGeom prst="rect">
            <a:avLst/>
          </a:prstGeom>
        </p:spPr>
        <p:txBody>
          <a:bodyPr vert="horz" anchor="t" rtlCol="0" anchorCtr="0">
            <a:noAutofit/>
          </a:bodyPr>
          <a:lstStyle/>
          <a:p>
            <a:pPr algn="l">
              <a:lnSpc>
                <a:spcPct val="139166"/>
              </a:lnSpc>
            </a:pPr>
            <a:r>
              <a:rPr sz="3600" i="0" b="0" dirty="0" smtClean="0" lang="zh-CN">
                <a:solidFill>
                  <a:srgbClr val="FFFFFF"/>
                </a:solidFill>
                <a:latin typeface="OPPOSans-R"/>
                <a:ea typeface="OPPOSans-R"/>
              </a:rPr>
              <a:t>确定目标，确保团队</a:t>
            </a:r>
            <a:endParaRPr lang="zh-CN" altLang="en-US" sz="3600"/>
          </a:p>
          <a:p>
            <a:pPr algn="l">
              <a:lnSpc>
                <a:spcPct val="139166"/>
              </a:lnSpc>
            </a:pPr>
            <a:r>
              <a:rPr sz="3600" i="0" b="0" dirty="0" smtClean="0" lang="zh-CN">
                <a:solidFill>
                  <a:srgbClr val="FFFFFF"/>
                </a:solidFill>
                <a:latin typeface="OPPOSans-R"/>
                <a:ea typeface="OPPOSans-R"/>
              </a:rPr>
              <a:t>聚焦到重要目标上</a:t>
            </a:r>
            <a:endParaRPr lang="zh-CN" altLang="en-US"/>
          </a:p>
        </p:txBody>
      </p:sp>
      <p:sp>
        <p:nvSpPr>
          <p:cNvPr id="6010" name="Object 6010"/>
          <p:cNvSpPr txBox="1"/>
          <p:nvPr/>
        </p:nvSpPr>
        <p:spPr>
          <a:xfrm>
            <a:off x="2057400" y="49530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1</a:t>
            </a:r>
            <a:endParaRPr lang="zh-CN" altLang="en-US"/>
          </a:p>
        </p:txBody>
      </p:sp>
      <p:sp>
        <p:nvSpPr>
          <p:cNvPr id="6011" name="Object 6011"/>
          <p:cNvSpPr txBox="1"/>
          <p:nvPr/>
        </p:nvSpPr>
        <p:spPr>
          <a:xfrm>
            <a:off x="2044700" y="6705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2</a:t>
            </a:r>
            <a:endParaRPr lang="zh-CN" altLang="en-US"/>
          </a:p>
        </p:txBody>
      </p:sp>
      <p:sp>
        <p:nvSpPr>
          <p:cNvPr id="6012" name="Object 6012"/>
          <p:cNvSpPr txBox="1"/>
          <p:nvPr/>
        </p:nvSpPr>
        <p:spPr>
          <a:xfrm>
            <a:off x="2044700" y="85852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3</a:t>
            </a:r>
            <a:endParaRPr lang="zh-CN" altLang="en-US"/>
          </a:p>
        </p:txBody>
      </p:sp>
      <p:sp>
        <p:nvSpPr>
          <p:cNvPr id="6013" name="Object 6013"/>
          <p:cNvSpPr txBox="1"/>
          <p:nvPr/>
        </p:nvSpPr>
        <p:spPr>
          <a:xfrm>
            <a:off x="12992100" y="4927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4</a:t>
            </a:r>
            <a:endParaRPr lang="zh-CN" altLang="en-US"/>
          </a:p>
        </p:txBody>
      </p:sp>
      <p:sp>
        <p:nvSpPr>
          <p:cNvPr id="6014" name="Object 6014"/>
          <p:cNvSpPr txBox="1"/>
          <p:nvPr/>
        </p:nvSpPr>
        <p:spPr>
          <a:xfrm>
            <a:off x="12992100" y="6705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5</a:t>
            </a:r>
            <a:endParaRPr lang="zh-CN" altLang="en-US"/>
          </a:p>
        </p:txBody>
      </p:sp>
      <p:sp>
        <p:nvSpPr>
          <p:cNvPr id="6015" name="Object 6015"/>
          <p:cNvSpPr txBox="1"/>
          <p:nvPr/>
        </p:nvSpPr>
        <p:spPr>
          <a:xfrm>
            <a:off x="3810000" y="497840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让喜欢喝茶的人喝到好茶</a:t>
            </a:r>
            <a:endParaRPr lang="zh-CN" altLang="en-US"/>
          </a:p>
        </p:txBody>
      </p:sp>
      <p:sp>
        <p:nvSpPr>
          <p:cNvPr id="6016" name="Object 6016"/>
          <p:cNvSpPr txBox="1"/>
          <p:nvPr/>
        </p:nvSpPr>
        <p:spPr>
          <a:xfrm>
            <a:off x="3810000" y="6743700"/>
            <a:ext cx="7899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要么非常乐观，要么执着到狂热</a:t>
            </a:r>
            <a:endParaRPr lang="zh-CN" altLang="en-US"/>
          </a:p>
        </p:txBody>
      </p:sp>
      <p:sp>
        <p:nvSpPr>
          <p:cNvPr id="6017" name="Object 6017"/>
          <p:cNvSpPr txBox="1"/>
          <p:nvPr/>
        </p:nvSpPr>
        <p:spPr>
          <a:xfrm>
            <a:off x="14693900" y="674370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确保团队聚焦到重要的目标上</a:t>
            </a:r>
            <a:endParaRPr lang="zh-CN" altLang="en-US"/>
          </a:p>
        </p:txBody>
      </p:sp>
      <p:sp>
        <p:nvSpPr>
          <p:cNvPr id="6018" name="Object 6018"/>
          <p:cNvSpPr txBox="1"/>
          <p:nvPr/>
        </p:nvSpPr>
        <p:spPr>
          <a:xfrm>
            <a:off x="14706600" y="4991100"/>
            <a:ext cx="8915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一旦团队出了问题，有再多钱也没用</a:t>
            </a:r>
            <a:endParaRPr lang="zh-CN" altLang="en-US"/>
          </a:p>
        </p:txBody>
      </p:sp>
      <p:sp>
        <p:nvSpPr>
          <p:cNvPr id="6019" name="Object 6019"/>
          <p:cNvSpPr txBox="1"/>
          <p:nvPr/>
        </p:nvSpPr>
        <p:spPr>
          <a:xfrm>
            <a:off x="3797300" y="8636000"/>
            <a:ext cx="10464799"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在战略目标不变的情况下调整策略</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D328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9042400" y="7023100"/>
            <a:ext cx="6096000" cy="152400"/>
          </a:xfrm>
          <a:prstGeom prst="rect">
            <a:avLst/>
          </a:prstGeom>
        </p:spPr>
      </p:pic>
      <p:sp>
        <p:nvSpPr>
          <p:cNvPr id="702" name="Object 702"/>
          <p:cNvSpPr txBox="1"/>
          <p:nvPr/>
        </p:nvSpPr>
        <p:spPr>
          <a:xfrm>
            <a:off x="6400799" y="4876800"/>
            <a:ext cx="11582400" cy="1905000"/>
          </a:xfrm>
          <a:prstGeom prst="rect">
            <a:avLst/>
          </a:prstGeom>
        </p:spPr>
        <p:txBody>
          <a:bodyPr vert="horz" anchor="t" rtlCol="0" anchorCtr="0">
            <a:noAutofit/>
          </a:bodyPr>
          <a:lstStyle/>
          <a:p>
            <a:pPr algn="ctr">
              <a:lnSpc>
                <a:spcPct val="100000"/>
              </a:lnSpc>
            </a:pPr>
            <a:r>
              <a:rPr sz="12500" i="0" b="0" dirty="0" smtClean="0" lang="zh-CN">
                <a:solidFill>
                  <a:srgbClr val="FFFFFF"/>
                </a:solidFill>
                <a:latin typeface="OPPOSans-B"/>
                <a:ea typeface="OPPOSans-B"/>
              </a:rPr>
              <a:t>Part 02</a:t>
            </a:r>
            <a:endParaRPr lang="zh-CN" altLang="en-US"/>
          </a:p>
        </p:txBody>
      </p:sp>
      <p:sp>
        <p:nvSpPr>
          <p:cNvPr id="703" name="Object 703"/>
          <p:cNvSpPr txBox="1"/>
          <p:nvPr/>
        </p:nvSpPr>
        <p:spPr>
          <a:xfrm>
            <a:off x="4984749" y="7859712"/>
            <a:ext cx="14414500" cy="685799"/>
          </a:xfrm>
          <a:prstGeom prst="rect">
            <a:avLst/>
          </a:prstGeom>
        </p:spPr>
        <p:txBody>
          <a:bodyPr vert="horz" anchor="t" rtlCol="0" anchorCtr="0">
            <a:noAutofit/>
          </a:bodyPr>
          <a:lstStyle/>
          <a:p>
            <a:pPr algn="ctr">
              <a:lnSpc>
                <a:spcPct val="100000"/>
              </a:lnSpc>
            </a:pPr>
            <a:r>
              <a:rPr sz="4500" i="0" b="0" spc="360" dirty="0" smtClean="0" lang="zh-CN">
                <a:solidFill>
                  <a:srgbClr val="FCFDFD"/>
                </a:solidFill>
                <a:latin typeface="OPPOSans-R"/>
                <a:ea typeface="OPPOSans-R"/>
              </a:rPr>
              <a:t>讨论关键结果，复盘OKR实施过程中的问题</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D328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0" y="-76200"/>
            <a:ext cx="24676100" cy="14224000"/>
          </a:xfrm>
          <a:prstGeom prst="rect">
            <a:avLst/>
          </a:prstGeom>
        </p:spPr>
      </p:pic>
      <p:pic>
        <p:nvPicPr>
          <p:cNvPr id="802" name="image 802"/>
          <p:cNvPicPr>
            <a:picLocks noChangeAspect="1"/>
          </p:cNvPicPr>
          <p:nvPr/>
        </p:nvPicPr>
        <p:blipFill>
          <a:blip r:embed="rId802">
                </a:blip>
          <a:srcRect/>
          <a:stretch>
            <a:fillRect/>
          </a:stretch>
        </p:blipFill>
        <p:spPr>
          <a:xfrm rot="0" flipV="0" flipH="0">
            <a:off x="2235200" y="4864100"/>
            <a:ext cx="901700" cy="901700"/>
          </a:xfrm>
          <a:prstGeom prst="rect">
            <a:avLst/>
          </a:prstGeom>
        </p:spPr>
      </p:pic>
      <p:pic>
        <p:nvPicPr>
          <p:cNvPr id="803" name="image 803"/>
          <p:cNvPicPr>
            <a:picLocks noChangeAspect="1"/>
          </p:cNvPicPr>
          <p:nvPr/>
        </p:nvPicPr>
        <p:blipFill>
          <a:blip r:embed="rId803">
                </a:blip>
          <a:srcRect/>
          <a:stretch>
            <a:fillRect/>
          </a:stretch>
        </p:blipFill>
        <p:spPr>
          <a:xfrm rot="0" flipV="0" flipH="0">
            <a:off x="13220700" y="4851400"/>
            <a:ext cx="901700" cy="901700"/>
          </a:xfrm>
          <a:prstGeom prst="rect">
            <a:avLst/>
          </a:prstGeom>
        </p:spPr>
      </p:pic>
      <p:pic>
        <p:nvPicPr>
          <p:cNvPr id="804" name="image 804"/>
          <p:cNvPicPr>
            <a:picLocks noChangeAspect="1"/>
          </p:cNvPicPr>
          <p:nvPr/>
        </p:nvPicPr>
        <p:blipFill>
          <a:blip r:embed="rId804">
                </a:blip>
          <a:srcRect/>
          <a:stretch>
            <a:fillRect/>
          </a:stretch>
        </p:blipFill>
        <p:spPr>
          <a:xfrm rot="0" flipV="0" flipH="0">
            <a:off x="13220700" y="6629400"/>
            <a:ext cx="901700" cy="901700"/>
          </a:xfrm>
          <a:prstGeom prst="rect">
            <a:avLst/>
          </a:prstGeom>
        </p:spPr>
      </p:pic>
      <p:pic>
        <p:nvPicPr>
          <p:cNvPr id="805" name="image 805"/>
          <p:cNvPicPr>
            <a:picLocks noChangeAspect="1"/>
          </p:cNvPicPr>
          <p:nvPr/>
        </p:nvPicPr>
        <p:blipFill>
          <a:blip r:embed="rId805">
                </a:blip>
          <a:srcRect/>
          <a:stretch>
            <a:fillRect/>
          </a:stretch>
        </p:blipFill>
        <p:spPr>
          <a:xfrm rot="0" flipV="0" flipH="0">
            <a:off x="2235200" y="6629400"/>
            <a:ext cx="901700" cy="901700"/>
          </a:xfrm>
          <a:prstGeom prst="rect">
            <a:avLst/>
          </a:prstGeom>
        </p:spPr>
      </p:pic>
      <p:pic>
        <p:nvPicPr>
          <p:cNvPr id="806" name="image 806"/>
          <p:cNvPicPr>
            <a:picLocks noChangeAspect="1"/>
          </p:cNvPicPr>
          <p:nvPr/>
        </p:nvPicPr>
        <p:blipFill>
          <a:blip r:embed="rId806">
                </a:blip>
          <a:srcRect/>
          <a:stretch>
            <a:fillRect/>
          </a:stretch>
        </p:blipFill>
        <p:spPr>
          <a:xfrm rot="0" flipV="0" flipH="0">
            <a:off x="2235200" y="8509000"/>
            <a:ext cx="901700" cy="901700"/>
          </a:xfrm>
          <a:prstGeom prst="rect">
            <a:avLst/>
          </a:prstGeom>
        </p:spPr>
      </p:pic>
      <p:pic>
        <p:nvPicPr>
          <p:cNvPr id="807" name="image 807"/>
          <p:cNvPicPr>
            <a:picLocks noChangeAspect="1"/>
          </p:cNvPicPr>
          <p:nvPr/>
        </p:nvPicPr>
        <p:blipFill>
          <a:blip r:embed="rId807">
                </a:blip>
          <a:srcRect/>
          <a:stretch>
            <a:fillRect/>
          </a:stretch>
        </p:blipFill>
        <p:spPr>
          <a:xfrm rot="0" flipV="0" flipH="0">
            <a:off x="13220700" y="8470900"/>
            <a:ext cx="901700" cy="901700"/>
          </a:xfrm>
          <a:prstGeom prst="rect">
            <a:avLst/>
          </a:prstGeom>
        </p:spPr>
      </p:pic>
      <p:pic>
        <p:nvPicPr>
          <p:cNvPr id="808" name="image 808"/>
          <p:cNvPicPr>
            <a:picLocks noChangeAspect="1"/>
          </p:cNvPicPr>
          <p:nvPr/>
        </p:nvPicPr>
        <p:blipFill>
          <a:blip r:embed="rId808">
                </a:blip>
          <a:srcRect/>
          <a:stretch>
            <a:fillRect/>
          </a:stretch>
        </p:blipFill>
        <p:spPr>
          <a:xfrm rot="0" flipV="0" flipH="0">
            <a:off x="5448300" y="1282700"/>
            <a:ext cx="139700" cy="1727200"/>
          </a:xfrm>
          <a:prstGeom prst="rect">
            <a:avLst/>
          </a:prstGeom>
        </p:spPr>
      </p:pic>
      <p:sp>
        <p:nvSpPr>
          <p:cNvPr id="809" name="Object 809"/>
          <p:cNvSpPr txBox="1"/>
          <p:nvPr/>
        </p:nvSpPr>
        <p:spPr>
          <a:xfrm>
            <a:off x="2133599" y="933450"/>
            <a:ext cx="4228415" cy="2273300"/>
          </a:xfrm>
          <a:prstGeom prst="rect">
            <a:avLst/>
          </a:prstGeom>
        </p:spPr>
        <p:txBody>
          <a:bodyPr vert="horz" anchor="t" rtlCol="0" anchorCtr="0">
            <a:noAutofit/>
          </a:bodyPr>
          <a:lstStyle/>
          <a:p>
            <a:pPr algn="l">
              <a:lnSpc>
                <a:spcPct val="100000"/>
              </a:lnSpc>
            </a:pPr>
            <a:r>
              <a:rPr sz="14900" i="0" b="0" dirty="0" smtClean="0" lang="zh-CN">
                <a:solidFill>
                  <a:srgbClr val="EA6873"/>
                </a:solidFill>
                <a:latin typeface="OPPOSans-B"/>
                <a:ea typeface="OPPOSans-B"/>
              </a:rPr>
              <a:t>02</a:t>
            </a:r>
            <a:endParaRPr lang="zh-CN" altLang="en-US"/>
          </a:p>
        </p:txBody>
      </p:sp>
      <p:sp>
        <p:nvSpPr>
          <p:cNvPr id="8010" name="Object 8010"/>
          <p:cNvSpPr txBox="1"/>
          <p:nvPr/>
        </p:nvSpPr>
        <p:spPr>
          <a:xfrm>
            <a:off x="6362700" y="1308100"/>
            <a:ext cx="9918700" cy="1524000"/>
          </a:xfrm>
          <a:prstGeom prst="rect">
            <a:avLst/>
          </a:prstGeom>
        </p:spPr>
        <p:txBody>
          <a:bodyPr vert="horz" anchor="t" rtlCol="0" anchorCtr="0">
            <a:noAutofit/>
          </a:bodyPr>
          <a:lstStyle/>
          <a:p>
            <a:pPr algn="l">
              <a:lnSpc>
                <a:spcPct val="136666"/>
              </a:lnSpc>
            </a:pPr>
            <a:r>
              <a:rPr sz="3679" i="0" b="0" dirty="0" smtClean="0" lang="zh-CN">
                <a:solidFill>
                  <a:srgbClr val="FFFFFF"/>
                </a:solidFill>
                <a:latin typeface="OPPOSans-R"/>
                <a:ea typeface="OPPOSans-R"/>
              </a:rPr>
              <a:t>讨论关键结果</a:t>
            </a:r>
            <a:endParaRPr lang="zh-CN" altLang="en-US" sz="3679"/>
          </a:p>
          <a:p>
            <a:pPr algn="l">
              <a:lnSpc>
                <a:spcPct val="136666"/>
              </a:lnSpc>
            </a:pPr>
            <a:r>
              <a:rPr sz="3679" i="0" b="0" dirty="0" smtClean="0" lang="zh-CN">
                <a:solidFill>
                  <a:srgbClr val="FFFFFF"/>
                </a:solidFill>
                <a:latin typeface="OPPOSans-R"/>
                <a:ea typeface="OPPOSans-R"/>
              </a:rPr>
              <a:t>复盘OKR实施过程中的问题</a:t>
            </a:r>
            <a:endParaRPr lang="zh-CN" altLang="en-US"/>
          </a:p>
        </p:txBody>
      </p:sp>
      <p:sp>
        <p:nvSpPr>
          <p:cNvPr id="8011" name="Object 8011"/>
          <p:cNvSpPr txBox="1"/>
          <p:nvPr/>
        </p:nvSpPr>
        <p:spPr>
          <a:xfrm>
            <a:off x="2146300" y="49530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1</a:t>
            </a:r>
            <a:endParaRPr lang="zh-CN" altLang="en-US"/>
          </a:p>
        </p:txBody>
      </p:sp>
      <p:sp>
        <p:nvSpPr>
          <p:cNvPr id="8012" name="Object 8012"/>
          <p:cNvSpPr txBox="1"/>
          <p:nvPr/>
        </p:nvSpPr>
        <p:spPr>
          <a:xfrm>
            <a:off x="2133600" y="6705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2</a:t>
            </a:r>
            <a:endParaRPr lang="zh-CN" altLang="en-US"/>
          </a:p>
        </p:txBody>
      </p:sp>
      <p:sp>
        <p:nvSpPr>
          <p:cNvPr id="8013" name="Object 8013"/>
          <p:cNvSpPr txBox="1"/>
          <p:nvPr/>
        </p:nvSpPr>
        <p:spPr>
          <a:xfrm>
            <a:off x="2133600" y="85852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3</a:t>
            </a:r>
            <a:endParaRPr lang="zh-CN" altLang="en-US"/>
          </a:p>
        </p:txBody>
      </p:sp>
      <p:sp>
        <p:nvSpPr>
          <p:cNvPr id="8014" name="Object 8014"/>
          <p:cNvSpPr txBox="1"/>
          <p:nvPr/>
        </p:nvSpPr>
        <p:spPr>
          <a:xfrm>
            <a:off x="13106400" y="4927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4</a:t>
            </a:r>
            <a:endParaRPr lang="zh-CN" altLang="en-US"/>
          </a:p>
        </p:txBody>
      </p:sp>
      <p:sp>
        <p:nvSpPr>
          <p:cNvPr id="8015" name="Object 8015"/>
          <p:cNvSpPr txBox="1"/>
          <p:nvPr/>
        </p:nvSpPr>
        <p:spPr>
          <a:xfrm>
            <a:off x="13144500" y="67056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5</a:t>
            </a:r>
            <a:endParaRPr lang="zh-CN" altLang="en-US"/>
          </a:p>
        </p:txBody>
      </p:sp>
      <p:sp>
        <p:nvSpPr>
          <p:cNvPr id="8016" name="Object 8016"/>
          <p:cNvSpPr txBox="1"/>
          <p:nvPr/>
        </p:nvSpPr>
        <p:spPr>
          <a:xfrm>
            <a:off x="13144500" y="85598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6</a:t>
            </a:r>
            <a:endParaRPr lang="zh-CN" altLang="en-US"/>
          </a:p>
        </p:txBody>
      </p:sp>
      <p:sp>
        <p:nvSpPr>
          <p:cNvPr id="8017" name="Object 8017"/>
          <p:cNvSpPr txBox="1"/>
          <p:nvPr/>
        </p:nvSpPr>
        <p:spPr>
          <a:xfrm>
            <a:off x="3898900" y="49212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和团队成员讨论关键结果</a:t>
            </a:r>
            <a:endParaRPr lang="zh-CN" altLang="en-US"/>
          </a:p>
        </p:txBody>
      </p:sp>
      <p:sp>
        <p:nvSpPr>
          <p:cNvPr id="8018" name="Object 8018"/>
          <p:cNvSpPr txBox="1"/>
          <p:nvPr/>
        </p:nvSpPr>
        <p:spPr>
          <a:xfrm>
            <a:off x="3911600" y="6699250"/>
            <a:ext cx="7899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砍掉与关键结果无关的业务</a:t>
            </a:r>
            <a:endParaRPr lang="zh-CN" altLang="en-US"/>
          </a:p>
        </p:txBody>
      </p:sp>
      <p:sp>
        <p:nvSpPr>
          <p:cNvPr id="8019" name="Object 8019"/>
          <p:cNvSpPr txBox="1"/>
          <p:nvPr/>
        </p:nvSpPr>
        <p:spPr>
          <a:xfrm>
            <a:off x="14833600" y="66992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消除团队里的“害群之马”</a:t>
            </a:r>
            <a:endParaRPr lang="zh-CN" altLang="en-US"/>
          </a:p>
        </p:txBody>
      </p:sp>
      <p:sp>
        <p:nvSpPr>
          <p:cNvPr id="8020" name="Object 8020"/>
          <p:cNvSpPr txBox="1"/>
          <p:nvPr/>
        </p:nvSpPr>
        <p:spPr>
          <a:xfrm>
            <a:off x="14846300" y="85407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直面坏消息</a:t>
            </a:r>
            <a:endParaRPr lang="zh-CN" altLang="en-US"/>
          </a:p>
        </p:txBody>
      </p:sp>
      <p:sp>
        <p:nvSpPr>
          <p:cNvPr id="8021" name="Object 8021"/>
          <p:cNvSpPr txBox="1"/>
          <p:nvPr/>
        </p:nvSpPr>
        <p:spPr>
          <a:xfrm>
            <a:off x="14833600" y="4921250"/>
            <a:ext cx="8915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在破产之前找到一些削减开支的方法</a:t>
            </a:r>
            <a:endParaRPr lang="zh-CN" altLang="en-US"/>
          </a:p>
        </p:txBody>
      </p:sp>
      <p:sp>
        <p:nvSpPr>
          <p:cNvPr id="8022" name="Object 8022"/>
          <p:cNvSpPr txBox="1"/>
          <p:nvPr/>
        </p:nvSpPr>
        <p:spPr>
          <a:xfrm>
            <a:off x="3924300" y="8540750"/>
            <a:ext cx="85090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重视产品质量</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D328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0" y="4432300"/>
            <a:ext cx="24384000" cy="9385300"/>
          </a:xfrm>
          <a:prstGeom prst="rect">
            <a:avLst/>
          </a:prstGeom>
        </p:spPr>
      </p:pic>
      <p:pic>
        <p:nvPicPr>
          <p:cNvPr id="902" name="image 902"/>
          <p:cNvPicPr>
            <a:picLocks noChangeAspect="1"/>
          </p:cNvPicPr>
          <p:nvPr/>
        </p:nvPicPr>
        <p:blipFill>
          <a:blip r:embed="rId902">
                </a:blip>
          <a:srcRect/>
          <a:stretch>
            <a:fillRect/>
          </a:stretch>
        </p:blipFill>
        <p:spPr>
          <a:xfrm rot="0" flipV="0" flipH="0">
            <a:off x="2133600" y="4965700"/>
            <a:ext cx="901700" cy="901700"/>
          </a:xfrm>
          <a:prstGeom prst="rect">
            <a:avLst/>
          </a:prstGeom>
        </p:spPr>
      </p:pic>
      <p:pic>
        <p:nvPicPr>
          <p:cNvPr id="903" name="image 903"/>
          <p:cNvPicPr>
            <a:picLocks noChangeAspect="1"/>
          </p:cNvPicPr>
          <p:nvPr/>
        </p:nvPicPr>
        <p:blipFill>
          <a:blip r:embed="rId903">
                </a:blip>
          <a:srcRect/>
          <a:stretch>
            <a:fillRect/>
          </a:stretch>
        </p:blipFill>
        <p:spPr>
          <a:xfrm rot="0" flipV="0" flipH="0">
            <a:off x="13093700" y="4953000"/>
            <a:ext cx="901700" cy="901700"/>
          </a:xfrm>
          <a:prstGeom prst="rect">
            <a:avLst/>
          </a:prstGeom>
        </p:spPr>
      </p:pic>
      <p:pic>
        <p:nvPicPr>
          <p:cNvPr id="904" name="image 904"/>
          <p:cNvPicPr>
            <a:picLocks noChangeAspect="1"/>
          </p:cNvPicPr>
          <p:nvPr/>
        </p:nvPicPr>
        <p:blipFill>
          <a:blip r:embed="rId904">
                </a:blip>
          <a:srcRect/>
          <a:stretch>
            <a:fillRect/>
          </a:stretch>
        </p:blipFill>
        <p:spPr>
          <a:xfrm rot="0" flipV="0" flipH="0">
            <a:off x="13093700" y="6731000"/>
            <a:ext cx="901700" cy="901700"/>
          </a:xfrm>
          <a:prstGeom prst="rect">
            <a:avLst/>
          </a:prstGeom>
        </p:spPr>
      </p:pic>
      <p:pic>
        <p:nvPicPr>
          <p:cNvPr id="905" name="image 905"/>
          <p:cNvPicPr>
            <a:picLocks noChangeAspect="1"/>
          </p:cNvPicPr>
          <p:nvPr/>
        </p:nvPicPr>
        <p:blipFill>
          <a:blip r:embed="rId905">
                </a:blip>
          <a:srcRect/>
          <a:stretch>
            <a:fillRect/>
          </a:stretch>
        </p:blipFill>
        <p:spPr>
          <a:xfrm rot="0" flipV="0" flipH="0">
            <a:off x="2133600" y="6731000"/>
            <a:ext cx="901700" cy="901700"/>
          </a:xfrm>
          <a:prstGeom prst="rect">
            <a:avLst/>
          </a:prstGeom>
        </p:spPr>
      </p:pic>
      <p:pic>
        <p:nvPicPr>
          <p:cNvPr id="906" name="image 906"/>
          <p:cNvPicPr>
            <a:picLocks noChangeAspect="1"/>
          </p:cNvPicPr>
          <p:nvPr/>
        </p:nvPicPr>
        <p:blipFill>
          <a:blip r:embed="rId906">
                </a:blip>
          <a:srcRect/>
          <a:stretch>
            <a:fillRect/>
          </a:stretch>
        </p:blipFill>
        <p:spPr>
          <a:xfrm rot="0" flipV="0" flipH="0">
            <a:off x="2133600" y="8610600"/>
            <a:ext cx="901700" cy="901700"/>
          </a:xfrm>
          <a:prstGeom prst="rect">
            <a:avLst/>
          </a:prstGeom>
        </p:spPr>
      </p:pic>
      <p:pic>
        <p:nvPicPr>
          <p:cNvPr id="907" name="image 907"/>
          <p:cNvPicPr>
            <a:picLocks noChangeAspect="1"/>
          </p:cNvPicPr>
          <p:nvPr/>
        </p:nvPicPr>
        <p:blipFill>
          <a:blip r:embed="rId907">
                </a:blip>
          <a:srcRect/>
          <a:stretch>
            <a:fillRect/>
          </a:stretch>
        </p:blipFill>
        <p:spPr>
          <a:xfrm rot="0" flipV="0" flipH="0">
            <a:off x="13093700" y="8572500"/>
            <a:ext cx="901700" cy="901700"/>
          </a:xfrm>
          <a:prstGeom prst="rect">
            <a:avLst/>
          </a:prstGeom>
        </p:spPr>
      </p:pic>
      <p:pic>
        <p:nvPicPr>
          <p:cNvPr id="908" name="image 908"/>
          <p:cNvPicPr>
            <a:picLocks noChangeAspect="1"/>
          </p:cNvPicPr>
          <p:nvPr/>
        </p:nvPicPr>
        <p:blipFill>
          <a:blip r:embed="rId908">
                </a:blip>
          <a:srcRect/>
          <a:stretch>
            <a:fillRect/>
          </a:stretch>
        </p:blipFill>
        <p:spPr>
          <a:xfrm rot="0" flipV="0" flipH="0">
            <a:off x="13093700" y="10490200"/>
            <a:ext cx="901700" cy="901700"/>
          </a:xfrm>
          <a:prstGeom prst="rect">
            <a:avLst/>
          </a:prstGeom>
        </p:spPr>
      </p:pic>
      <p:sp>
        <p:nvSpPr>
          <p:cNvPr id="909" name="Object 909"/>
          <p:cNvSpPr txBox="1"/>
          <p:nvPr/>
        </p:nvSpPr>
        <p:spPr>
          <a:xfrm>
            <a:off x="2070100" y="50419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1</a:t>
            </a:r>
            <a:endParaRPr lang="zh-CN" altLang="en-US"/>
          </a:p>
        </p:txBody>
      </p:sp>
      <p:sp>
        <p:nvSpPr>
          <p:cNvPr id="9010" name="Object 9010"/>
          <p:cNvSpPr txBox="1"/>
          <p:nvPr/>
        </p:nvSpPr>
        <p:spPr>
          <a:xfrm>
            <a:off x="2057400" y="67945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2</a:t>
            </a:r>
            <a:endParaRPr lang="zh-CN" altLang="en-US"/>
          </a:p>
        </p:txBody>
      </p:sp>
      <p:sp>
        <p:nvSpPr>
          <p:cNvPr id="9011" name="Object 9011"/>
          <p:cNvSpPr txBox="1"/>
          <p:nvPr/>
        </p:nvSpPr>
        <p:spPr>
          <a:xfrm>
            <a:off x="2057400" y="86741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3</a:t>
            </a:r>
            <a:endParaRPr lang="zh-CN" altLang="en-US"/>
          </a:p>
        </p:txBody>
      </p:sp>
      <p:sp>
        <p:nvSpPr>
          <p:cNvPr id="9012" name="Object 9012"/>
          <p:cNvSpPr txBox="1"/>
          <p:nvPr/>
        </p:nvSpPr>
        <p:spPr>
          <a:xfrm>
            <a:off x="13004800" y="50165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4</a:t>
            </a:r>
            <a:endParaRPr lang="zh-CN" altLang="en-US"/>
          </a:p>
        </p:txBody>
      </p:sp>
      <p:sp>
        <p:nvSpPr>
          <p:cNvPr id="9013" name="Object 9013"/>
          <p:cNvSpPr txBox="1"/>
          <p:nvPr/>
        </p:nvSpPr>
        <p:spPr>
          <a:xfrm>
            <a:off x="13004800" y="67945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5</a:t>
            </a:r>
            <a:endParaRPr lang="zh-CN" altLang="en-US"/>
          </a:p>
        </p:txBody>
      </p:sp>
      <p:sp>
        <p:nvSpPr>
          <p:cNvPr id="9014" name="Object 9014"/>
          <p:cNvSpPr txBox="1"/>
          <p:nvPr/>
        </p:nvSpPr>
        <p:spPr>
          <a:xfrm>
            <a:off x="13017500" y="86487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6</a:t>
            </a:r>
            <a:endParaRPr lang="zh-CN" altLang="en-US"/>
          </a:p>
        </p:txBody>
      </p:sp>
      <p:sp>
        <p:nvSpPr>
          <p:cNvPr id="9015" name="Object 9015"/>
          <p:cNvSpPr txBox="1"/>
          <p:nvPr/>
        </p:nvSpPr>
        <p:spPr>
          <a:xfrm>
            <a:off x="13017500" y="10566400"/>
            <a:ext cx="1066800" cy="609600"/>
          </a:xfrm>
          <a:prstGeom prst="rect">
            <a:avLst/>
          </a:prstGeom>
        </p:spPr>
        <p:txBody>
          <a:bodyPr vert="horz" anchor="t" rtlCol="0" anchorCtr="0">
            <a:noAutofit/>
          </a:bodyPr>
          <a:lstStyle/>
          <a:p>
            <a:pPr algn="ctr">
              <a:lnSpc>
                <a:spcPct val="100000"/>
              </a:lnSpc>
            </a:pPr>
            <a:r>
              <a:rPr sz="4000" i="0" b="0" dirty="0" smtClean="0" lang="zh-CN">
                <a:solidFill>
                  <a:srgbClr val="FFFFFF"/>
                </a:solidFill>
                <a:latin typeface="OPPOSans-R"/>
                <a:ea typeface="OPPOSans-R"/>
              </a:rPr>
              <a:t>7</a:t>
            </a:r>
            <a:endParaRPr lang="zh-CN" altLang="en-US"/>
          </a:p>
        </p:txBody>
      </p:sp>
      <p:sp>
        <p:nvSpPr>
          <p:cNvPr id="9016" name="Object 9016"/>
          <p:cNvSpPr txBox="1"/>
          <p:nvPr/>
        </p:nvSpPr>
        <p:spPr>
          <a:xfrm>
            <a:off x="3822700" y="50228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让所有人承担自己的责任</a:t>
            </a:r>
            <a:endParaRPr lang="zh-CN" altLang="en-US"/>
          </a:p>
        </p:txBody>
      </p:sp>
      <p:sp>
        <p:nvSpPr>
          <p:cNvPr id="9017" name="Object 9017"/>
          <p:cNvSpPr txBox="1"/>
          <p:nvPr/>
        </p:nvSpPr>
        <p:spPr>
          <a:xfrm>
            <a:off x="3822700" y="6800850"/>
            <a:ext cx="7899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究竟哪件事情更重要</a:t>
            </a:r>
            <a:endParaRPr lang="zh-CN" altLang="en-US"/>
          </a:p>
        </p:txBody>
      </p:sp>
      <p:sp>
        <p:nvSpPr>
          <p:cNvPr id="9018" name="Object 9018"/>
          <p:cNvSpPr txBox="1"/>
          <p:nvPr/>
        </p:nvSpPr>
        <p:spPr>
          <a:xfrm>
            <a:off x="14719300" y="68008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尴尬的关键结果</a:t>
            </a:r>
            <a:endParaRPr lang="zh-CN" altLang="en-US"/>
          </a:p>
        </p:txBody>
      </p:sp>
      <p:sp>
        <p:nvSpPr>
          <p:cNvPr id="9019" name="Object 9019"/>
          <p:cNvSpPr txBox="1"/>
          <p:nvPr/>
        </p:nvSpPr>
        <p:spPr>
          <a:xfrm>
            <a:off x="14719300" y="86423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一次说太多，就和什么都没说一样</a:t>
            </a:r>
            <a:endParaRPr lang="zh-CN" altLang="en-US"/>
          </a:p>
        </p:txBody>
      </p:sp>
      <p:sp>
        <p:nvSpPr>
          <p:cNvPr id="9020" name="Object 9020"/>
          <p:cNvSpPr txBox="1"/>
          <p:nvPr/>
        </p:nvSpPr>
        <p:spPr>
          <a:xfrm>
            <a:off x="14732000" y="10560050"/>
            <a:ext cx="87122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团队成员共同讨论制定OKR</a:t>
            </a:r>
            <a:endParaRPr lang="zh-CN" altLang="en-US"/>
          </a:p>
        </p:txBody>
      </p:sp>
      <p:sp>
        <p:nvSpPr>
          <p:cNvPr id="9021" name="Object 9021"/>
          <p:cNvSpPr txBox="1"/>
          <p:nvPr/>
        </p:nvSpPr>
        <p:spPr>
          <a:xfrm>
            <a:off x="14706600" y="5022850"/>
            <a:ext cx="89154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关注截止时间</a:t>
            </a:r>
            <a:endParaRPr lang="zh-CN" altLang="en-US"/>
          </a:p>
        </p:txBody>
      </p:sp>
      <p:sp>
        <p:nvSpPr>
          <p:cNvPr id="9022" name="Object 9022"/>
          <p:cNvSpPr txBox="1"/>
          <p:nvPr/>
        </p:nvSpPr>
        <p:spPr>
          <a:xfrm>
            <a:off x="3810000" y="8642350"/>
            <a:ext cx="8636000" cy="609600"/>
          </a:xfrm>
          <a:prstGeom prst="rect">
            <a:avLst/>
          </a:prstGeom>
        </p:spPr>
        <p:txBody>
          <a:bodyPr vert="horz" anchor="t" rtlCol="0" anchorCtr="0">
            <a:noAutofit/>
          </a:bodyPr>
          <a:lstStyle/>
          <a:p>
            <a:pPr algn="l">
              <a:lnSpc>
                <a:spcPct val="100000"/>
              </a:lnSpc>
            </a:pPr>
            <a:r>
              <a:rPr sz="4000" i="0" b="0" dirty="0" smtClean="0" lang="zh-CN">
                <a:solidFill>
                  <a:srgbClr val="FFFFFF"/>
                </a:solidFill>
                <a:latin typeface="OPPOSans-R"/>
                <a:ea typeface="OPPOSans-R"/>
              </a:rPr>
              <a:t>任何一家公司都不是可有可无的</a:t>
            </a:r>
            <a:endParaRPr lang="zh-CN" altLang="en-US"/>
          </a:p>
        </p:txBody>
      </p:sp>
      <p:sp>
        <p:nvSpPr>
          <p:cNvPr id="9023" name="Object 9023"/>
          <p:cNvSpPr txBox="1"/>
          <p:nvPr/>
        </p:nvSpPr>
        <p:spPr>
          <a:xfrm>
            <a:off x="22016753" y="774700"/>
            <a:ext cx="1244600" cy="3415387"/>
          </a:xfrm>
          <a:prstGeom prst="rect">
            <a:avLst/>
          </a:prstGeom>
        </p:spPr>
        <p:txBody>
          <a:bodyPr vert="eaVert" anchor="t" rtlCol="0" anchorCtr="0">
            <a:noAutofit/>
          </a:bodyPr>
          <a:lstStyle/>
          <a:p>
            <a:pPr algn="l">
              <a:lnSpc>
                <a:spcPct val="85833"/>
              </a:lnSpc>
            </a:pPr>
            <a:r>
              <a:rPr sz="2620" i="0" b="0" dirty="0" smtClean="0" lang="zh-CN">
                <a:solidFill>
                  <a:srgbClr val="FFFFFF"/>
                </a:solidFill>
                <a:latin typeface="OPPOSans-R"/>
                <a:ea typeface="OPPOSans-R"/>
              </a:rPr>
              <a:t>—</a:t>
            </a:r>
            <a:endParaRPr lang="zh-CN" altLang="en-US" sz="2620"/>
          </a:p>
          <a:p>
            <a:pPr algn="l">
              <a:lnSpc>
                <a:spcPct val="85833"/>
              </a:lnSpc>
            </a:pPr>
            <a:r>
              <a:rPr sz="2620" i="0" b="0" dirty="0" smtClean="0" lang="zh-CN">
                <a:solidFill>
                  <a:srgbClr val="FFFFFF"/>
                </a:solidFill>
                <a:latin typeface="OPPOSans-R"/>
                <a:ea typeface="OPPOSans-R"/>
              </a:rPr>
              <a:t>Gao Ding‘ S </a:t>
            </a:r>
            <a:endParaRPr lang="zh-CN" altLang="en-US" sz="2620"/>
          </a:p>
          <a:p>
            <a:pPr algn="l">
              <a:lnSpc>
                <a:spcPct val="85833"/>
              </a:lnSpc>
            </a:pPr>
            <a:r>
              <a:rPr sz="2620" i="0" b="0" dirty="0" smtClean="0" lang="zh-CN">
                <a:solidFill>
                  <a:srgbClr val="FFFFFF"/>
                </a:solidFill>
                <a:latin typeface="OPPOSans-R"/>
                <a:ea typeface="OPPOSans-R"/>
              </a:rPr>
              <a:t>Visual Support</a:t>
            </a:r>
            <a:endParaRPr lang="zh-CN" altLang="en-US"/>
          </a:p>
        </p:txBody>
      </p:sp>
      <p:pic>
        <p:nvPicPr>
          <p:cNvPr id="9024" name="image 9024"/>
          <p:cNvPicPr>
            <a:picLocks noChangeAspect="1"/>
          </p:cNvPicPr>
          <p:nvPr/>
        </p:nvPicPr>
        <p:blipFill>
          <a:blip r:embed="rId9024">
                </a:blip>
          <a:srcRect/>
          <a:stretch>
            <a:fillRect/>
          </a:stretch>
        </p:blipFill>
        <p:spPr>
          <a:xfrm rot="0" flipV="0" flipH="0">
            <a:off x="5448300" y="1282700"/>
            <a:ext cx="139700" cy="1727200"/>
          </a:xfrm>
          <a:prstGeom prst="rect">
            <a:avLst/>
          </a:prstGeom>
        </p:spPr>
      </p:pic>
      <p:sp>
        <p:nvSpPr>
          <p:cNvPr id="9025" name="Object 9025"/>
          <p:cNvSpPr txBox="1"/>
          <p:nvPr/>
        </p:nvSpPr>
        <p:spPr>
          <a:xfrm>
            <a:off x="2133599" y="933450"/>
            <a:ext cx="4228415" cy="2273300"/>
          </a:xfrm>
          <a:prstGeom prst="rect">
            <a:avLst/>
          </a:prstGeom>
        </p:spPr>
        <p:txBody>
          <a:bodyPr vert="horz" anchor="t" rtlCol="0" anchorCtr="0">
            <a:noAutofit/>
          </a:bodyPr>
          <a:lstStyle/>
          <a:p>
            <a:pPr algn="l">
              <a:lnSpc>
                <a:spcPct val="100000"/>
              </a:lnSpc>
            </a:pPr>
            <a:r>
              <a:rPr sz="14900" i="0" b="0" dirty="0" smtClean="0" lang="zh-CN">
                <a:solidFill>
                  <a:srgbClr val="EA6873"/>
                </a:solidFill>
                <a:latin typeface="OPPOSans-B"/>
                <a:ea typeface="OPPOSans-B"/>
              </a:rPr>
              <a:t>02</a:t>
            </a:r>
            <a:endParaRPr lang="zh-CN" altLang="en-US"/>
          </a:p>
        </p:txBody>
      </p:sp>
      <p:sp>
        <p:nvSpPr>
          <p:cNvPr id="9026" name="Object 9026"/>
          <p:cNvSpPr txBox="1"/>
          <p:nvPr/>
        </p:nvSpPr>
        <p:spPr>
          <a:xfrm>
            <a:off x="6362700" y="1308100"/>
            <a:ext cx="9918700" cy="1524000"/>
          </a:xfrm>
          <a:prstGeom prst="rect">
            <a:avLst/>
          </a:prstGeom>
        </p:spPr>
        <p:txBody>
          <a:bodyPr vert="horz" anchor="t" rtlCol="0" anchorCtr="0">
            <a:noAutofit/>
          </a:bodyPr>
          <a:lstStyle/>
          <a:p>
            <a:pPr algn="l">
              <a:lnSpc>
                <a:spcPct val="136666"/>
              </a:lnSpc>
            </a:pPr>
            <a:r>
              <a:rPr sz="3679" i="0" b="0" dirty="0" smtClean="0" lang="zh-CN">
                <a:solidFill>
                  <a:srgbClr val="FFFFFF"/>
                </a:solidFill>
                <a:latin typeface="OPPOSans-R"/>
                <a:ea typeface="OPPOSans-R"/>
              </a:rPr>
              <a:t>讨论关键结果</a:t>
            </a:r>
            <a:endParaRPr lang="zh-CN" altLang="en-US" sz="3679"/>
          </a:p>
          <a:p>
            <a:pPr algn="l">
              <a:lnSpc>
                <a:spcPct val="136666"/>
              </a:lnSpc>
            </a:pPr>
            <a:r>
              <a:rPr sz="3679" i="0" b="0" dirty="0" smtClean="0" lang="zh-CN">
                <a:solidFill>
                  <a:srgbClr val="FFFFFF"/>
                </a:solidFill>
                <a:latin typeface="OPPOSans-R"/>
                <a:ea typeface="OPPOSans-R"/>
              </a:rPr>
              <a:t>复盘OKR实施过程中的问题</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2020-12-02T14:49:52.107Z</dcterms:created>
  <dcterms:modified xsi:type="dcterms:W3CDTF">2020-12-02T14:49:52.107Z</dcterms:modified>
</cp:coreProperties>
</file>